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472" r:id="rId2"/>
    <p:sldId id="493" r:id="rId3"/>
    <p:sldId id="474" r:id="rId4"/>
    <p:sldId id="494" r:id="rId5"/>
    <p:sldId id="473" r:id="rId6"/>
    <p:sldId id="476" r:id="rId7"/>
    <p:sldId id="478" r:id="rId8"/>
    <p:sldId id="477" r:id="rId9"/>
    <p:sldId id="479" r:id="rId10"/>
    <p:sldId id="480" r:id="rId11"/>
    <p:sldId id="481" r:id="rId12"/>
    <p:sldId id="482" r:id="rId13"/>
    <p:sldId id="484" r:id="rId14"/>
    <p:sldId id="483" r:id="rId15"/>
    <p:sldId id="485" r:id="rId16"/>
    <p:sldId id="486" r:id="rId17"/>
    <p:sldId id="497" r:id="rId18"/>
    <p:sldId id="498" r:id="rId19"/>
    <p:sldId id="495" r:id="rId20"/>
    <p:sldId id="499" r:id="rId21"/>
    <p:sldId id="500" r:id="rId22"/>
    <p:sldId id="496" r:id="rId23"/>
    <p:sldId id="501" r:id="rId24"/>
    <p:sldId id="502" r:id="rId25"/>
    <p:sldId id="503" r:id="rId26"/>
    <p:sldId id="504" r:id="rId27"/>
    <p:sldId id="505" r:id="rId28"/>
    <p:sldId id="506" r:id="rId29"/>
    <p:sldId id="507" r:id="rId30"/>
    <p:sldId id="508" r:id="rId31"/>
    <p:sldId id="509" r:id="rId32"/>
    <p:sldId id="510" r:id="rId33"/>
    <p:sldId id="511" r:id="rId34"/>
    <p:sldId id="512" r:id="rId35"/>
    <p:sldId id="513" r:id="rId36"/>
    <p:sldId id="514" r:id="rId37"/>
    <p:sldId id="515" r:id="rId38"/>
    <p:sldId id="516" r:id="rId39"/>
    <p:sldId id="517" r:id="rId40"/>
    <p:sldId id="518" r:id="rId41"/>
    <p:sldId id="519" r:id="rId42"/>
    <p:sldId id="520" r:id="rId43"/>
    <p:sldId id="521" r:id="rId44"/>
    <p:sldId id="522" r:id="rId45"/>
    <p:sldId id="523" r:id="rId46"/>
    <p:sldId id="524" r:id="rId47"/>
    <p:sldId id="525" r:id="rId48"/>
    <p:sldId id="526" r:id="rId49"/>
    <p:sldId id="527" r:id="rId50"/>
    <p:sldId id="528" r:id="rId51"/>
    <p:sldId id="529" r:id="rId52"/>
    <p:sldId id="530" r:id="rId53"/>
    <p:sldId id="532" r:id="rId54"/>
    <p:sldId id="531" r:id="rId55"/>
    <p:sldId id="534" r:id="rId56"/>
    <p:sldId id="533" r:id="rId57"/>
    <p:sldId id="535" r:id="rId58"/>
    <p:sldId id="536"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6520075-C703-49D3-9A3B-C224429EC155}">
          <p14:sldIdLst>
            <p14:sldId id="472"/>
            <p14:sldId id="493"/>
            <p14:sldId id="474"/>
            <p14:sldId id="494"/>
            <p14:sldId id="473"/>
            <p14:sldId id="476"/>
            <p14:sldId id="478"/>
            <p14:sldId id="477"/>
            <p14:sldId id="479"/>
            <p14:sldId id="480"/>
            <p14:sldId id="481"/>
            <p14:sldId id="482"/>
            <p14:sldId id="484"/>
            <p14:sldId id="483"/>
            <p14:sldId id="485"/>
            <p14:sldId id="486"/>
            <p14:sldId id="497"/>
            <p14:sldId id="498"/>
            <p14:sldId id="495"/>
            <p14:sldId id="499"/>
            <p14:sldId id="500"/>
            <p14:sldId id="496"/>
            <p14:sldId id="501"/>
            <p14:sldId id="502"/>
            <p14:sldId id="503"/>
            <p14:sldId id="504"/>
            <p14:sldId id="505"/>
            <p14:sldId id="506"/>
            <p14:sldId id="507"/>
            <p14:sldId id="508"/>
            <p14:sldId id="509"/>
            <p14:sldId id="510"/>
            <p14:sldId id="511"/>
            <p14:sldId id="512"/>
            <p14:sldId id="513"/>
            <p14:sldId id="514"/>
            <p14:sldId id="515"/>
            <p14:sldId id="516"/>
            <p14:sldId id="517"/>
            <p14:sldId id="518"/>
            <p14:sldId id="519"/>
            <p14:sldId id="520"/>
            <p14:sldId id="521"/>
            <p14:sldId id="522"/>
            <p14:sldId id="523"/>
            <p14:sldId id="524"/>
            <p14:sldId id="525"/>
            <p14:sldId id="526"/>
            <p14:sldId id="527"/>
            <p14:sldId id="528"/>
            <p14:sldId id="529"/>
            <p14:sldId id="530"/>
            <p14:sldId id="532"/>
            <p14:sldId id="531"/>
            <p14:sldId id="534"/>
            <p14:sldId id="533"/>
            <p14:sldId id="535"/>
            <p14:sldId id="53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0000FF"/>
    <a:srgbClr val="FF0066"/>
    <a:srgbClr val="FFCCFF"/>
    <a:srgbClr val="F155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82" d="100"/>
          <a:sy n="82" d="100"/>
        </p:scale>
        <p:origin x="69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24T00:15:37.706"/>
    </inkml:context>
    <inkml:brush xml:id="br0">
      <inkml:brushProperty name="width" value="0.05" units="cm"/>
      <inkml:brushProperty name="height" value="0.05" units="cm"/>
      <inkml:brushProperty name="color" value="#66CC00"/>
    </inkml:brush>
  </inkml:definitions>
  <inkml:trace contextRef="#ctx0" brushRef="#br0">0 110 24575,'23'2'0,"-1"0"0,35 8 0,-36-6 0,1 0 0,0-1 0,22-1 0,-12-5 0,0-1 0,0-2 0,-1-2 0,0 0 0,-1-2 0,40-19 0,68-21 0,-119 45 0,0 0 0,1 2 0,0 0 0,0 1 0,26 1 0,-34 2-7,0 1 0,0 0 0,0 0 0,-1 1 0,1 1 0,15 6 0,64 38 188,-70-35-555,1-1-1,0-1 1,44 15 0,-45-21-6452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24T00:15:41.822"/>
    </inkml:context>
    <inkml:brush xml:id="br0">
      <inkml:brushProperty name="width" value="0.05" units="cm"/>
      <inkml:brushProperty name="height" value="0.05" units="cm"/>
      <inkml:brushProperty name="color" value="#66CC00"/>
    </inkml:brush>
  </inkml:definitions>
  <inkml:trace contextRef="#ctx0" brushRef="#br0">0 183 24575,'7'1'0,"-1"1"0,0-1 0,0 1 0,1 0 0,-1 1 0,-1 0 0,1-1 0,6 6 0,6 1 0,2 1 0,0-1 0,1-1 0,-1-1 0,2-1 0,-1-1 0,30 3 0,-44-7 0,1 0 0,-1-1 0,0 0 0,1 0 0,-1-1 0,1 0 0,-1-1 0,0 1 0,0-1 0,1-1 0,-1 1 0,-1-1 0,1 0 0,0-1 0,-1 0 0,0 0 0,0 0 0,0-1 0,0 0 0,-1 0 0,1 0 0,6-10 0,18-28 0,30-39 0,-52 72 0,1 1 0,0 0 0,0 1 0,1 0 0,21-14 0,-28 21 0,0-1 0,1 0 0,-1 1 0,1 0 0,0 0 0,-1 0 0,1 0 0,0 1 0,-1-1 0,1 1 0,0 0 0,0 0 0,0 0 0,6 2 0,2 1 0,0 1 0,-1 0 0,14 6 0,12 5 0,-24-10 0,0 1 0,-1 0 0,1 1 0,-1 0 0,0 1 0,-1 0 0,0 1 0,0 0 0,-1 1 0,-1 0 0,12 14 0,-18-20 10,1-1-1,0 1 1,0-1-1,1 0 1,-1 0-1,1 0 0,-1 0 1,1-1-1,0 0 1,0 0-1,0 0 1,0-1-1,8 2 1,-5-1-224,-1-1 0,0 2 0,-1-1 0,1 1 0,0 0 0,7 5 0,-1 3-6612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24T00:22:19.763"/>
    </inkml:context>
    <inkml:brush xml:id="br0">
      <inkml:brushProperty name="width" value="0.05" units="cm"/>
      <inkml:brushProperty name="height" value="0.05" units="cm"/>
      <inkml:brushProperty name="color" value="#008C3A"/>
    </inkml:brush>
  </inkml:definitions>
  <inkml:trace contextRef="#ctx0" brushRef="#br0">0 32 24575,'31'8'0,"-6"0"0,-2-4 0,1-1 0,0-1 0,0-1 0,0-1 0,0-1 0,0-1 0,-1-2 0,1 0 0,40-13 0,-34 9 0,1 1 0,0 1 0,0 2 0,0 1 0,0 2 0,63 4 0,-74 0 0,0 1 0,-1 1 0,1 1 0,-1 0 0,0 2 0,30 15 0,-30-13 0,0-1 0,1-1 0,0 0 0,0-2 0,38 8 0,51 7-1365,-89-18-5461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24T00:43:26.301"/>
    </inkml:context>
    <inkml:brush xml:id="br0">
      <inkml:brushProperty name="width" value="0.05" units="cm"/>
      <inkml:brushProperty name="height" value="0.05" units="cm"/>
      <inkml:brushProperty name="color" value="#FF0066"/>
    </inkml:brush>
  </inkml:definitions>
  <inkml:trace contextRef="#ctx0" brushRef="#br0">0 110 24575,'23'2'0,"-1"0"0,35 8 0,-36-6 0,1 0 0,0-1 0,22-1 0,-12-5 0,0-1 0,0-2 0,-1-2 0,0 0 0,-1-2 0,40-19 0,68-21 0,-119 45 0,0 0 0,1 2 0,0 0 0,0 1 0,26 1 0,-34 2-7,0 1 0,0 0 0,0 0 0,-1 1 0,1 1 0,15 6 0,64 38 188,-70-35-555,1-1-1,0-1 1,44 15 0,-45-21-6452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24T00:45:36.658"/>
    </inkml:context>
    <inkml:brush xml:id="br0">
      <inkml:brushProperty name="width" value="0.05" units="cm"/>
      <inkml:brushProperty name="height" value="0.05" units="cm"/>
      <inkml:brushProperty name="color" value="#FF0066"/>
    </inkml:brush>
  </inkml:definitions>
  <inkml:trace contextRef="#ctx0" brushRef="#br0">0 110 24575,'23'2'0,"-1"0"0,35 8 0,-36-6 0,1 0 0,0-1 0,22-1 0,-12-5 0,0-1 0,0-2 0,-1-2 0,0 0 0,-1-2 0,40-19 0,68-21 0,-119 45 0,0 0 0,1 2 0,0 0 0,0 1 0,26 1 0,-34 2-7,0 1 0,0 0 0,0 0 0,-1 1 0,1 1 0,15 6 0,64 38 188,-70-35-555,1-1-1,0-1 1,44 15 0,-45-21-6452</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24T00:52:21.254"/>
    </inkml:context>
    <inkml:brush xml:id="br0">
      <inkml:brushProperty name="width" value="0.05" units="cm"/>
      <inkml:brushProperty name="height" value="0.05" units="cm"/>
      <inkml:brushProperty name="color" value="#FF0066"/>
    </inkml:brush>
  </inkml:definitions>
  <inkml:trace contextRef="#ctx0" brushRef="#br0">0 110 24575,'23'2'0,"-1"0"0,35 8 0,-36-6 0,1 0 0,0-1 0,22-1 0,-12-5 0,0-1 0,0-2 0,-1-2 0,0 0 0,-1-2 0,40-19 0,68-21 0,-119 45 0,0 0 0,1 2 0,0 0 0,0 1 0,26 1 0,-34 2-7,0 1 0,0 0 0,0 0 0,-1 1 0,1 1 0,15 6 0,64 38 188,-70-35-555,1-1-1,0-1 1,44 15 0,-45-21-6452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6E023C-E710-4699-B4A5-2414DADF858A}" type="datetimeFigureOut">
              <a:rPr lang="en-US" smtClean="0"/>
              <a:t>6/20/2023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D358F-09DD-4479-B956-68322AB418D8}" type="slidenum">
              <a:rPr lang="en-US" smtClean="0"/>
              <a:t>‹#›</a:t>
            </a:fld>
            <a:endParaRPr lang="en-US"/>
          </a:p>
        </p:txBody>
      </p:sp>
    </p:spTree>
    <p:extLst>
      <p:ext uri="{BB962C8B-B14F-4D97-AF65-F5344CB8AC3E}">
        <p14:creationId xmlns:p14="http://schemas.microsoft.com/office/powerpoint/2010/main" val="4080467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23</a:t>
            </a:fld>
            <a:endParaRPr lang="en-US"/>
          </a:p>
        </p:txBody>
      </p:sp>
    </p:spTree>
    <p:extLst>
      <p:ext uri="{BB962C8B-B14F-4D97-AF65-F5344CB8AC3E}">
        <p14:creationId xmlns:p14="http://schemas.microsoft.com/office/powerpoint/2010/main" val="1795478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24</a:t>
            </a:fld>
            <a:endParaRPr lang="en-US"/>
          </a:p>
        </p:txBody>
      </p:sp>
    </p:spTree>
    <p:extLst>
      <p:ext uri="{BB962C8B-B14F-4D97-AF65-F5344CB8AC3E}">
        <p14:creationId xmlns:p14="http://schemas.microsoft.com/office/powerpoint/2010/main" val="1465616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31</a:t>
            </a:fld>
            <a:endParaRPr lang="en-US"/>
          </a:p>
        </p:txBody>
      </p:sp>
    </p:spTree>
    <p:extLst>
      <p:ext uri="{BB962C8B-B14F-4D97-AF65-F5344CB8AC3E}">
        <p14:creationId xmlns:p14="http://schemas.microsoft.com/office/powerpoint/2010/main" val="514537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32</a:t>
            </a:fld>
            <a:endParaRPr lang="en-US"/>
          </a:p>
        </p:txBody>
      </p:sp>
    </p:spTree>
    <p:extLst>
      <p:ext uri="{BB962C8B-B14F-4D97-AF65-F5344CB8AC3E}">
        <p14:creationId xmlns:p14="http://schemas.microsoft.com/office/powerpoint/2010/main" val="3674220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CCD4E-0669-74B3-AF9B-D07BF8DFE7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245EEE-B18D-7D4F-BB58-F92ACA5606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E52A2CE-EFF2-4E90-00A5-ED6E66A6F4FD}"/>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5" name="Footer Placeholder 4">
            <a:extLst>
              <a:ext uri="{FF2B5EF4-FFF2-40B4-BE49-F238E27FC236}">
                <a16:creationId xmlns:a16="http://schemas.microsoft.com/office/drawing/2014/main" id="{DC5B5255-974B-297A-780A-C5AD27177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A58C70-1A52-D1F2-BC46-3A51AB06EEE1}"/>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524843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A8A15-A845-13C4-99CB-ECFD4EC8387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54A2B2-CE24-23B4-B9FD-E0EC48669D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1C3CC1-1913-6F57-EFCB-46CF0CDD2F5A}"/>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5" name="Footer Placeholder 4">
            <a:extLst>
              <a:ext uri="{FF2B5EF4-FFF2-40B4-BE49-F238E27FC236}">
                <a16:creationId xmlns:a16="http://schemas.microsoft.com/office/drawing/2014/main" id="{0CEDC690-4656-F586-F9A3-8E487CDE39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AC536B-B5A5-71CD-FB46-2016B07FF1B3}"/>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616394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849D4F-0228-EC67-F239-080FBCC48CA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EA6766-6BEC-9E51-E2A4-0D42302968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A5BC4A-7D87-49C6-47F1-70B511CF625C}"/>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5" name="Footer Placeholder 4">
            <a:extLst>
              <a:ext uri="{FF2B5EF4-FFF2-40B4-BE49-F238E27FC236}">
                <a16:creationId xmlns:a16="http://schemas.microsoft.com/office/drawing/2014/main" id="{2AF6796A-3DD7-DDBA-A9AB-67DDF48012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8C7D66-6651-88BF-38A2-837BAD3A7150}"/>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91775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871E8-4AC3-B285-A065-5ECC48569B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CA8F14-20A6-618D-1128-CA9BAACD45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05BF08-DC25-6FD0-2FD3-436F4E2B81F7}"/>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5" name="Footer Placeholder 4">
            <a:extLst>
              <a:ext uri="{FF2B5EF4-FFF2-40B4-BE49-F238E27FC236}">
                <a16:creationId xmlns:a16="http://schemas.microsoft.com/office/drawing/2014/main" id="{81B7C16F-975B-F54A-2B1B-96FDD2B10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6033E0-8EA2-C135-3A34-6EDFF27F05E4}"/>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74540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0572D-4C07-95DF-2D12-E2F913022C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958792-2346-F2C9-2AA7-0FDC618D9B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D3D322-991D-065F-E602-60B849DBBCE4}"/>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5" name="Footer Placeholder 4">
            <a:extLst>
              <a:ext uri="{FF2B5EF4-FFF2-40B4-BE49-F238E27FC236}">
                <a16:creationId xmlns:a16="http://schemas.microsoft.com/office/drawing/2014/main" id="{4DF38D08-38D2-4A4D-4354-E181482C3E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217063-4EFE-4F0C-89D5-7054F6412B9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373219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E6C87-EE63-0F72-18E7-92202BBDED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F924E3-6E74-2D41-7FDE-9835222C368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3CE9499-682D-AA55-BB18-796329B0B5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E4F383-1A09-992A-03F0-914E82808C45}"/>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6" name="Footer Placeholder 5">
            <a:extLst>
              <a:ext uri="{FF2B5EF4-FFF2-40B4-BE49-F238E27FC236}">
                <a16:creationId xmlns:a16="http://schemas.microsoft.com/office/drawing/2014/main" id="{94DBAC3B-B01F-D3A0-EE54-60C50D9CAF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DBB9E0-C1E1-69FD-11F5-CEAA3DFF2828}"/>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29777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7647F-0159-FDDF-F638-F1B0A155B6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58EA40-0307-AC7F-D305-B190D0B6C8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6AA521-FAC4-6D74-D018-6FAAE2EBC2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D7CBD6-522D-0C3C-FD7E-53E39A2035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2AAD82-7206-1A51-17CD-70FB67077B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73211B6-8304-F792-80B4-EADA051B69F1}"/>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8" name="Footer Placeholder 7">
            <a:extLst>
              <a:ext uri="{FF2B5EF4-FFF2-40B4-BE49-F238E27FC236}">
                <a16:creationId xmlns:a16="http://schemas.microsoft.com/office/drawing/2014/main" id="{4EBE0804-937B-E6B6-94C9-2F04AB5250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1118F94-2B0F-EA47-D72B-237332DD1E65}"/>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417132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5D9BB-BE16-3A99-F4D9-E6F431E571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D240B9-046F-CE16-C9BD-EDF214E82EB8}"/>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4" name="Footer Placeholder 3">
            <a:extLst>
              <a:ext uri="{FF2B5EF4-FFF2-40B4-BE49-F238E27FC236}">
                <a16:creationId xmlns:a16="http://schemas.microsoft.com/office/drawing/2014/main" id="{EA8BFF95-8C78-452C-07D6-1AF184BF3A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EA7A3C-B088-014C-4C67-428D6F1EF7F9}"/>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72408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9C87BA-1D1A-FF65-A1CD-D492549FF8DB}"/>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3" name="Footer Placeholder 2">
            <a:extLst>
              <a:ext uri="{FF2B5EF4-FFF2-40B4-BE49-F238E27FC236}">
                <a16:creationId xmlns:a16="http://schemas.microsoft.com/office/drawing/2014/main" id="{4478F084-29F8-CF71-1AB0-2FDECE756B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95F685-A0C1-157B-823A-8C7A0934E092}"/>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922285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606BD-97BA-A945-2899-067C7212C2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9F27252-C677-0FAD-0DDA-AA43CCD847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3AAFD1-1FAA-3805-B1EF-AA6627A68A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340D12-68B2-4BCE-7637-281E574014D6}"/>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6" name="Footer Placeholder 5">
            <a:extLst>
              <a:ext uri="{FF2B5EF4-FFF2-40B4-BE49-F238E27FC236}">
                <a16:creationId xmlns:a16="http://schemas.microsoft.com/office/drawing/2014/main" id="{6B6FAB91-5926-3E50-153D-58079A5836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062A33-AD04-3E47-2FC7-1AA845487F7B}"/>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049438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2BD63-4318-D50D-8962-D18A7A888B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5E36796-15EF-70AD-4C89-A101ECF22E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549DC1-1112-1356-E1B1-39D6A0C455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42242C-78EB-FBA5-975B-F52AB134A37F}"/>
              </a:ext>
            </a:extLst>
          </p:cNvPr>
          <p:cNvSpPr>
            <a:spLocks noGrp="1"/>
          </p:cNvSpPr>
          <p:nvPr>
            <p:ph type="dt" sz="half" idx="10"/>
          </p:nvPr>
        </p:nvSpPr>
        <p:spPr/>
        <p:txBody>
          <a:bodyPr/>
          <a:lstStyle/>
          <a:p>
            <a:fld id="{84E53C2F-C12C-440E-9C25-D2FE4B0EDDF7}" type="datetimeFigureOut">
              <a:rPr lang="en-US" smtClean="0"/>
              <a:t>6/20/2023</a:t>
            </a:fld>
            <a:endParaRPr lang="en-US"/>
          </a:p>
        </p:txBody>
      </p:sp>
      <p:sp>
        <p:nvSpPr>
          <p:cNvPr id="6" name="Footer Placeholder 5">
            <a:extLst>
              <a:ext uri="{FF2B5EF4-FFF2-40B4-BE49-F238E27FC236}">
                <a16:creationId xmlns:a16="http://schemas.microsoft.com/office/drawing/2014/main" id="{6E73C663-1975-9517-1426-65832A8272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3BCB4D-63EF-3C6E-FDF0-2BE7C6DC8AF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405095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7DCB9-6ED3-AAFC-4D3E-5A7ADDA509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CF9E0F-9793-0F6A-343F-D5240DD248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CA7A9B-B6F3-200F-579B-2C12356C86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53C2F-C12C-440E-9C25-D2FE4B0EDDF7}" type="datetimeFigureOut">
              <a:rPr lang="en-US" smtClean="0"/>
              <a:t>6/20/2023</a:t>
            </a:fld>
            <a:endParaRPr lang="en-US"/>
          </a:p>
        </p:txBody>
      </p:sp>
      <p:sp>
        <p:nvSpPr>
          <p:cNvPr id="5" name="Footer Placeholder 4">
            <a:extLst>
              <a:ext uri="{FF2B5EF4-FFF2-40B4-BE49-F238E27FC236}">
                <a16:creationId xmlns:a16="http://schemas.microsoft.com/office/drawing/2014/main" id="{99676ADC-A8AB-FE97-F2AE-D22E0F2D70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549820-1D97-7AAD-C35A-99D2D04D7B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3A20E6-614B-4207-92E0-2D1639730928}" type="slidenum">
              <a:rPr lang="en-US" smtClean="0"/>
              <a:t>‹#›</a:t>
            </a:fld>
            <a:endParaRPr lang="en-US"/>
          </a:p>
        </p:txBody>
      </p:sp>
    </p:spTree>
    <p:extLst>
      <p:ext uri="{BB962C8B-B14F-4D97-AF65-F5344CB8AC3E}">
        <p14:creationId xmlns:p14="http://schemas.microsoft.com/office/powerpoint/2010/main" val="3876886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ustomXml" Target="../ink/ink2.xml"/><Relationship Id="rId13" Type="http://schemas.openxmlformats.org/officeDocument/2006/relationships/image" Target="../media/image24.png"/><Relationship Id="rId18" Type="http://schemas.openxmlformats.org/officeDocument/2006/relationships/oleObject" Target="../embeddings/oleObject5.bin"/><Relationship Id="rId3" Type="http://schemas.openxmlformats.org/officeDocument/2006/relationships/image" Target="../media/image1.wmf"/><Relationship Id="rId21" Type="http://schemas.openxmlformats.org/officeDocument/2006/relationships/oleObject" Target="../embeddings/oleObject6.bin"/><Relationship Id="rId7" Type="http://schemas.openxmlformats.org/officeDocument/2006/relationships/image" Target="../media/image21.png"/><Relationship Id="rId12" Type="http://schemas.openxmlformats.org/officeDocument/2006/relationships/customXml" Target="../ink/ink3.xml"/><Relationship Id="rId17" Type="http://schemas.openxmlformats.org/officeDocument/2006/relationships/image" Target="../media/image41.png"/><Relationship Id="rId2" Type="http://schemas.openxmlformats.org/officeDocument/2006/relationships/oleObject" Target="../embeddings/oleObject1.bin"/><Relationship Id="rId16" Type="http://schemas.openxmlformats.org/officeDocument/2006/relationships/customXml" Target="../ink/ink4.xml"/><Relationship Id="rId20" Type="http://schemas.openxmlformats.org/officeDocument/2006/relationships/customXml" Target="../ink/ink5.xml"/><Relationship Id="rId1" Type="http://schemas.openxmlformats.org/officeDocument/2006/relationships/slideLayout" Target="../slideLayouts/slideLayout7.xml"/><Relationship Id="rId6" Type="http://schemas.openxmlformats.org/officeDocument/2006/relationships/customXml" Target="../ink/ink1.xml"/><Relationship Id="rId11" Type="http://schemas.openxmlformats.org/officeDocument/2006/relationships/image" Target="../media/image3.wmf"/><Relationship Id="rId24" Type="http://schemas.openxmlformats.org/officeDocument/2006/relationships/image" Target="../media/image7.png"/><Relationship Id="rId5" Type="http://schemas.openxmlformats.org/officeDocument/2006/relationships/image" Target="../media/image2.wmf"/><Relationship Id="rId15" Type="http://schemas.openxmlformats.org/officeDocument/2006/relationships/image" Target="../media/image4.wmf"/><Relationship Id="rId23" Type="http://schemas.openxmlformats.org/officeDocument/2006/relationships/customXml" Target="../ink/ink6.xml"/><Relationship Id="rId10" Type="http://schemas.openxmlformats.org/officeDocument/2006/relationships/oleObject" Target="../embeddings/oleObject3.bin"/><Relationship Id="rId19" Type="http://schemas.openxmlformats.org/officeDocument/2006/relationships/image" Target="../media/image5.wmf"/><Relationship Id="rId4" Type="http://schemas.openxmlformats.org/officeDocument/2006/relationships/oleObject" Target="../embeddings/oleObject2.bin"/><Relationship Id="rId9" Type="http://schemas.openxmlformats.org/officeDocument/2006/relationships/image" Target="../media/image22.png"/><Relationship Id="rId14" Type="http://schemas.openxmlformats.org/officeDocument/2006/relationships/oleObject" Target="../embeddings/oleObject4.bin"/><Relationship Id="rId22" Type="http://schemas.openxmlformats.org/officeDocument/2006/relationships/image" Target="../media/image6.wmf"/></Relationships>
</file>

<file path=ppt/slides/_rels/slide1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46.wmf"/><Relationship Id="rId5" Type="http://schemas.openxmlformats.org/officeDocument/2006/relationships/oleObject" Target="../embeddings/oleObject13.bin"/><Relationship Id="rId4" Type="http://schemas.openxmlformats.org/officeDocument/2006/relationships/image" Target="../media/image45.emf"/></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7.emf"/><Relationship Id="rId7" Type="http://schemas.openxmlformats.org/officeDocument/2006/relationships/image" Target="../media/image49.emf"/><Relationship Id="rId2"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oleObject" Target="../embeddings/oleObject16.bin"/><Relationship Id="rId5" Type="http://schemas.openxmlformats.org/officeDocument/2006/relationships/image" Target="../media/image48.emf"/><Relationship Id="rId4" Type="http://schemas.openxmlformats.org/officeDocument/2006/relationships/oleObject" Target="../embeddings/oleObject15.bin"/><Relationship Id="rId9" Type="http://schemas.openxmlformats.org/officeDocument/2006/relationships/image" Target="../media/image51.png"/></Relationships>
</file>

<file path=ppt/slides/_rels/slide15.xml.rels><?xml version="1.0" encoding="UTF-8" standalone="yes"?>
<Relationships xmlns="http://schemas.openxmlformats.org/package/2006/relationships"><Relationship Id="rId3" Type="http://schemas.openxmlformats.org/officeDocument/2006/relationships/image" Target="../media/image52.emf"/><Relationship Id="rId7" Type="http://schemas.openxmlformats.org/officeDocument/2006/relationships/image" Target="../media/image55.png"/><Relationship Id="rId2" Type="http://schemas.openxmlformats.org/officeDocument/2006/relationships/oleObject" Target="../embeddings/oleObject17.bin"/><Relationship Id="rId1" Type="http://schemas.openxmlformats.org/officeDocument/2006/relationships/slideLayout" Target="../slideLayouts/slideLayout7.xml"/><Relationship Id="rId6" Type="http://schemas.openxmlformats.org/officeDocument/2006/relationships/image" Target="../media/image54.emf"/><Relationship Id="rId5" Type="http://schemas.openxmlformats.org/officeDocument/2006/relationships/oleObject" Target="../embeddings/oleObject18.bin"/><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oleObject" Target="../embeddings/oleObject19.bin"/><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7.wmf"/><Relationship Id="rId7" Type="http://schemas.openxmlformats.org/officeDocument/2006/relationships/image" Target="../media/image59.wmf"/><Relationship Id="rId2" Type="http://schemas.openxmlformats.org/officeDocument/2006/relationships/oleObject" Target="../embeddings/oleObject20.bin"/><Relationship Id="rId1" Type="http://schemas.openxmlformats.org/officeDocument/2006/relationships/slideLayout" Target="../slideLayouts/slideLayout7.xml"/><Relationship Id="rId6" Type="http://schemas.openxmlformats.org/officeDocument/2006/relationships/oleObject" Target="../embeddings/oleObject22.bin"/><Relationship Id="rId5" Type="http://schemas.openxmlformats.org/officeDocument/2006/relationships/image" Target="../media/image58.emf"/><Relationship Id="rId4" Type="http://schemas.openxmlformats.org/officeDocument/2006/relationships/oleObject" Target="../embeddings/oleObject21.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26.bin"/><Relationship Id="rId3" Type="http://schemas.openxmlformats.org/officeDocument/2006/relationships/image" Target="../media/image60.wmf"/><Relationship Id="rId7" Type="http://schemas.openxmlformats.org/officeDocument/2006/relationships/image" Target="../media/image62.emf"/><Relationship Id="rId2" Type="http://schemas.openxmlformats.org/officeDocument/2006/relationships/oleObject" Target="../embeddings/oleObject23.bin"/><Relationship Id="rId1" Type="http://schemas.openxmlformats.org/officeDocument/2006/relationships/slideLayout" Target="../slideLayouts/slideLayout7.xml"/><Relationship Id="rId6" Type="http://schemas.openxmlformats.org/officeDocument/2006/relationships/oleObject" Target="../embeddings/oleObject25.bin"/><Relationship Id="rId5" Type="http://schemas.openxmlformats.org/officeDocument/2006/relationships/image" Target="../media/image61.wmf"/><Relationship Id="rId4" Type="http://schemas.openxmlformats.org/officeDocument/2006/relationships/oleObject" Target="../embeddings/oleObject24.bin"/><Relationship Id="rId9" Type="http://schemas.openxmlformats.org/officeDocument/2006/relationships/image" Target="../media/image63.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5.wmf"/></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image" Target="../media/image66.wmf"/><Relationship Id="rId7" Type="http://schemas.openxmlformats.org/officeDocument/2006/relationships/image" Target="../media/image68.wmf"/><Relationship Id="rId2" Type="http://schemas.openxmlformats.org/officeDocument/2006/relationships/oleObject" Target="../embeddings/oleObject28.bin"/><Relationship Id="rId1" Type="http://schemas.openxmlformats.org/officeDocument/2006/relationships/slideLayout" Target="../slideLayouts/slideLayout7.xml"/><Relationship Id="rId6" Type="http://schemas.openxmlformats.org/officeDocument/2006/relationships/oleObject" Target="../embeddings/oleObject30.bin"/><Relationship Id="rId5" Type="http://schemas.openxmlformats.org/officeDocument/2006/relationships/image" Target="../media/image67.wmf"/><Relationship Id="rId4" Type="http://schemas.openxmlformats.org/officeDocument/2006/relationships/oleObject" Target="../embeddings/oleObject29.bin"/><Relationship Id="rId9" Type="http://schemas.openxmlformats.org/officeDocument/2006/relationships/image" Target="../media/image69.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image" Target="../media/image70.png"/><Relationship Id="rId1" Type="http://schemas.openxmlformats.org/officeDocument/2006/relationships/slideLayout" Target="../slideLayouts/slideLayout7.xml"/><Relationship Id="rId4" Type="http://schemas.openxmlformats.org/officeDocument/2006/relationships/image" Target="../media/image71.wmf"/></Relationships>
</file>

<file path=ppt/slides/_rels/slide22.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oleObject" Target="../embeddings/oleObject33.bin"/><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3.png"/><Relationship Id="rId7" Type="http://schemas.openxmlformats.org/officeDocument/2006/relationships/image" Target="../media/image7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5.emf"/><Relationship Id="rId5" Type="http://schemas.openxmlformats.org/officeDocument/2006/relationships/oleObject" Target="../embeddings/oleObject34.bin"/><Relationship Id="rId10" Type="http://schemas.openxmlformats.org/officeDocument/2006/relationships/image" Target="../media/image78.emf"/><Relationship Id="rId4" Type="http://schemas.openxmlformats.org/officeDocument/2006/relationships/image" Target="../media/image74.png"/><Relationship Id="rId9" Type="http://schemas.openxmlformats.org/officeDocument/2006/relationships/oleObject" Target="../embeddings/oleObject35.bin"/></Relationships>
</file>

<file path=ppt/slides/_rels/slide2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1.emf"/><Relationship Id="rId5" Type="http://schemas.openxmlformats.org/officeDocument/2006/relationships/oleObject" Target="../embeddings/oleObject36.bin"/><Relationship Id="rId4" Type="http://schemas.openxmlformats.org/officeDocument/2006/relationships/image" Target="../media/image80.png"/></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image" Target="../media/image82.wmf"/><Relationship Id="rId7" Type="http://schemas.openxmlformats.org/officeDocument/2006/relationships/image" Target="../media/image84.wmf"/><Relationship Id="rId2" Type="http://schemas.openxmlformats.org/officeDocument/2006/relationships/oleObject" Target="../embeddings/oleObject37.bin"/><Relationship Id="rId1" Type="http://schemas.openxmlformats.org/officeDocument/2006/relationships/slideLayout" Target="../slideLayouts/slideLayout7.xml"/><Relationship Id="rId6" Type="http://schemas.openxmlformats.org/officeDocument/2006/relationships/oleObject" Target="../embeddings/oleObject39.bin"/><Relationship Id="rId5" Type="http://schemas.openxmlformats.org/officeDocument/2006/relationships/image" Target="../media/image83.wmf"/><Relationship Id="rId4" Type="http://schemas.openxmlformats.org/officeDocument/2006/relationships/oleObject" Target="../embeddings/oleObject38.bin"/><Relationship Id="rId9" Type="http://schemas.openxmlformats.org/officeDocument/2006/relationships/image" Target="../media/image85.e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image" Target="../media/image86.wmf"/><Relationship Id="rId7" Type="http://schemas.openxmlformats.org/officeDocument/2006/relationships/image" Target="../media/image88.wmf"/><Relationship Id="rId2" Type="http://schemas.openxmlformats.org/officeDocument/2006/relationships/oleObject" Target="../embeddings/oleObject41.bin"/><Relationship Id="rId1" Type="http://schemas.openxmlformats.org/officeDocument/2006/relationships/slideLayout" Target="../slideLayouts/slideLayout7.xml"/><Relationship Id="rId6" Type="http://schemas.openxmlformats.org/officeDocument/2006/relationships/oleObject" Target="../embeddings/oleObject43.bin"/><Relationship Id="rId5" Type="http://schemas.openxmlformats.org/officeDocument/2006/relationships/image" Target="../media/image87.wmf"/><Relationship Id="rId4" Type="http://schemas.openxmlformats.org/officeDocument/2006/relationships/oleObject" Target="../embeddings/oleObject42.bin"/><Relationship Id="rId9" Type="http://schemas.openxmlformats.org/officeDocument/2006/relationships/image" Target="../media/image89.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image" Target="../media/image90.png"/><Relationship Id="rId1" Type="http://schemas.openxmlformats.org/officeDocument/2006/relationships/slideLayout" Target="../slideLayouts/slideLayout7.xml"/><Relationship Id="rId4" Type="http://schemas.openxmlformats.org/officeDocument/2006/relationships/image" Target="../media/image91.w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image" Target="../media/image92.wmf"/><Relationship Id="rId7" Type="http://schemas.openxmlformats.org/officeDocument/2006/relationships/image" Target="../media/image94.wmf"/><Relationship Id="rId2" Type="http://schemas.openxmlformats.org/officeDocument/2006/relationships/oleObject" Target="../embeddings/oleObject46.bin"/><Relationship Id="rId1" Type="http://schemas.openxmlformats.org/officeDocument/2006/relationships/slideLayout" Target="../slideLayouts/slideLayout7.xml"/><Relationship Id="rId6" Type="http://schemas.openxmlformats.org/officeDocument/2006/relationships/oleObject" Target="../embeddings/oleObject48.bin"/><Relationship Id="rId5" Type="http://schemas.openxmlformats.org/officeDocument/2006/relationships/image" Target="../media/image93.wmf"/><Relationship Id="rId4" Type="http://schemas.openxmlformats.org/officeDocument/2006/relationships/oleObject" Target="../embeddings/oleObject47.bin"/><Relationship Id="rId9" Type="http://schemas.openxmlformats.org/officeDocument/2006/relationships/image" Target="../media/image95.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image" Target="../media/image96.png"/><Relationship Id="rId1" Type="http://schemas.openxmlformats.org/officeDocument/2006/relationships/slideLayout" Target="../slideLayouts/slideLayout7.xml"/><Relationship Id="rId4" Type="http://schemas.openxmlformats.org/officeDocument/2006/relationships/image" Target="../media/image97.wmf"/></Relationships>
</file>

<file path=ppt/slides/_rels/slide3.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9.wmf"/><Relationship Id="rId7" Type="http://schemas.openxmlformats.org/officeDocument/2006/relationships/oleObject" Target="../embeddings/oleObject8.bin"/><Relationship Id="rId2" Type="http://schemas.openxmlformats.org/officeDocument/2006/relationships/oleObject" Target="../embeddings/oleObject7.bin"/><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98.wmf"/><Relationship Id="rId2" Type="http://schemas.openxmlformats.org/officeDocument/2006/relationships/oleObject" Target="../embeddings/oleObject51.bin"/><Relationship Id="rId1" Type="http://schemas.openxmlformats.org/officeDocument/2006/relationships/slideLayout" Target="../slideLayouts/slideLayout7.xml"/><Relationship Id="rId5" Type="http://schemas.openxmlformats.org/officeDocument/2006/relationships/image" Target="../media/image99.wmf"/><Relationship Id="rId4" Type="http://schemas.openxmlformats.org/officeDocument/2006/relationships/oleObject" Target="../embeddings/oleObject52.bin"/></Relationships>
</file>

<file path=ppt/slides/_rels/slide31.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100.png"/><Relationship Id="rId7" Type="http://schemas.openxmlformats.org/officeDocument/2006/relationships/image" Target="../media/image103.png"/><Relationship Id="rId12" Type="http://schemas.openxmlformats.org/officeDocument/2006/relationships/image" Target="../media/image106.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2.png"/><Relationship Id="rId11" Type="http://schemas.openxmlformats.org/officeDocument/2006/relationships/oleObject" Target="../embeddings/oleObject55.bin"/><Relationship Id="rId5" Type="http://schemas.openxmlformats.org/officeDocument/2006/relationships/image" Target="../media/image101.wmf"/><Relationship Id="rId10" Type="http://schemas.openxmlformats.org/officeDocument/2006/relationships/image" Target="../media/image105.wmf"/><Relationship Id="rId4" Type="http://schemas.openxmlformats.org/officeDocument/2006/relationships/oleObject" Target="../embeddings/oleObject53.bin"/><Relationship Id="rId9" Type="http://schemas.openxmlformats.org/officeDocument/2006/relationships/oleObject" Target="../embeddings/oleObject54.bin"/></Relationships>
</file>

<file path=ppt/slides/_rels/slide32.xml.rels><?xml version="1.0" encoding="UTF-8" standalone="yes"?>
<Relationships xmlns="http://schemas.openxmlformats.org/package/2006/relationships"><Relationship Id="rId8" Type="http://schemas.openxmlformats.org/officeDocument/2006/relationships/image" Target="../media/image110.wmf"/><Relationship Id="rId3" Type="http://schemas.openxmlformats.org/officeDocument/2006/relationships/image" Target="../media/image107.png"/><Relationship Id="rId7" Type="http://schemas.openxmlformats.org/officeDocument/2006/relationships/oleObject" Target="../embeddings/oleObject57.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9.wmf"/><Relationship Id="rId5" Type="http://schemas.openxmlformats.org/officeDocument/2006/relationships/oleObject" Target="../embeddings/oleObject56.bin"/><Relationship Id="rId4" Type="http://schemas.openxmlformats.org/officeDocument/2006/relationships/image" Target="../media/image108.png"/></Relationships>
</file>

<file path=ppt/slides/_rels/slide33.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oleObject" Target="../embeddings/oleObject20.bin"/><Relationship Id="rId1" Type="http://schemas.openxmlformats.org/officeDocument/2006/relationships/slideLayout" Target="../slideLayouts/slideLayout7.xml"/><Relationship Id="rId5" Type="http://schemas.openxmlformats.org/officeDocument/2006/relationships/image" Target="../media/image111.wmf"/><Relationship Id="rId4" Type="http://schemas.openxmlformats.org/officeDocument/2006/relationships/oleObject" Target="../embeddings/oleObject58.bin"/></Relationships>
</file>

<file path=ppt/slides/_rels/slide34.xml.rels><?xml version="1.0" encoding="UTF-8" standalone="yes"?>
<Relationships xmlns="http://schemas.openxmlformats.org/package/2006/relationships"><Relationship Id="rId3" Type="http://schemas.openxmlformats.org/officeDocument/2006/relationships/image" Target="../media/image61.wmf"/><Relationship Id="rId7" Type="http://schemas.openxmlformats.org/officeDocument/2006/relationships/image" Target="../media/image113.wmf"/><Relationship Id="rId2" Type="http://schemas.openxmlformats.org/officeDocument/2006/relationships/oleObject" Target="../embeddings/oleObject24.bin"/><Relationship Id="rId1" Type="http://schemas.openxmlformats.org/officeDocument/2006/relationships/slideLayout" Target="../slideLayouts/slideLayout7.xml"/><Relationship Id="rId6" Type="http://schemas.openxmlformats.org/officeDocument/2006/relationships/oleObject" Target="../embeddings/oleObject60.bin"/><Relationship Id="rId5" Type="http://schemas.openxmlformats.org/officeDocument/2006/relationships/image" Target="../media/image112.wmf"/><Relationship Id="rId4" Type="http://schemas.openxmlformats.org/officeDocument/2006/relationships/oleObject" Target="../embeddings/oleObject59.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image" Target="../media/image114.png"/><Relationship Id="rId1" Type="http://schemas.openxmlformats.org/officeDocument/2006/relationships/slideLayout" Target="../slideLayouts/slideLayout7.xml"/><Relationship Id="rId4" Type="http://schemas.openxmlformats.org/officeDocument/2006/relationships/image" Target="../media/image65.wmf"/></Relationships>
</file>

<file path=ppt/slides/_rels/slide36.xml.rels><?xml version="1.0" encoding="UTF-8" standalone="yes"?>
<Relationships xmlns="http://schemas.openxmlformats.org/package/2006/relationships"><Relationship Id="rId3" Type="http://schemas.openxmlformats.org/officeDocument/2006/relationships/image" Target="../media/image61.wmf"/><Relationship Id="rId7" Type="http://schemas.openxmlformats.org/officeDocument/2006/relationships/image" Target="../media/image115.wmf"/><Relationship Id="rId2" Type="http://schemas.openxmlformats.org/officeDocument/2006/relationships/oleObject" Target="../embeddings/oleObject24.bin"/><Relationship Id="rId1" Type="http://schemas.openxmlformats.org/officeDocument/2006/relationships/slideLayout" Target="../slideLayouts/slideLayout7.xml"/><Relationship Id="rId6" Type="http://schemas.openxmlformats.org/officeDocument/2006/relationships/oleObject" Target="../embeddings/oleObject62.bin"/><Relationship Id="rId5" Type="http://schemas.openxmlformats.org/officeDocument/2006/relationships/image" Target="../media/image112.wmf"/><Relationship Id="rId4" Type="http://schemas.openxmlformats.org/officeDocument/2006/relationships/oleObject" Target="../embeddings/oleObject61.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image" Target="../media/image116.png"/><Relationship Id="rId1" Type="http://schemas.openxmlformats.org/officeDocument/2006/relationships/slideLayout" Target="../slideLayouts/slideLayout7.xml"/><Relationship Id="rId4" Type="http://schemas.openxmlformats.org/officeDocument/2006/relationships/image" Target="../media/image71.wmf"/></Relationships>
</file>

<file path=ppt/slides/_rels/slide38.xml.rels><?xml version="1.0" encoding="UTF-8" standalone="yes"?>
<Relationships xmlns="http://schemas.openxmlformats.org/package/2006/relationships"><Relationship Id="rId3" Type="http://schemas.openxmlformats.org/officeDocument/2006/relationships/image" Target="../media/image117.wmf"/><Relationship Id="rId2" Type="http://schemas.openxmlformats.org/officeDocument/2006/relationships/oleObject" Target="../embeddings/oleObject63.bin"/><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oleObject" Target="../embeddings/oleObject39.bin"/><Relationship Id="rId1" Type="http://schemas.openxmlformats.org/officeDocument/2006/relationships/slideLayout" Target="../slideLayouts/slideLayout7.xml"/><Relationship Id="rId5" Type="http://schemas.openxmlformats.org/officeDocument/2006/relationships/image" Target="../media/image118.wmf"/><Relationship Id="rId4" Type="http://schemas.openxmlformats.org/officeDocument/2006/relationships/oleObject" Target="../embeddings/oleObject64.bin"/></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19.wmf"/><Relationship Id="rId7" Type="http://schemas.openxmlformats.org/officeDocument/2006/relationships/image" Target="../media/image121.emf"/><Relationship Id="rId2" Type="http://schemas.openxmlformats.org/officeDocument/2006/relationships/oleObject" Target="../embeddings/oleObject65.bin"/><Relationship Id="rId1" Type="http://schemas.openxmlformats.org/officeDocument/2006/relationships/slideLayout" Target="../slideLayouts/slideLayout7.xml"/><Relationship Id="rId6" Type="http://schemas.openxmlformats.org/officeDocument/2006/relationships/oleObject" Target="../embeddings/oleObject67.bin"/><Relationship Id="rId5" Type="http://schemas.openxmlformats.org/officeDocument/2006/relationships/image" Target="../media/image120.wmf"/><Relationship Id="rId4" Type="http://schemas.openxmlformats.org/officeDocument/2006/relationships/oleObject" Target="../embeddings/oleObject66.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image" Target="../media/image122.png"/><Relationship Id="rId1" Type="http://schemas.openxmlformats.org/officeDocument/2006/relationships/slideLayout" Target="../slideLayouts/slideLayout7.xml"/><Relationship Id="rId6" Type="http://schemas.openxmlformats.org/officeDocument/2006/relationships/image" Target="../media/image124.emf"/><Relationship Id="rId5" Type="http://schemas.openxmlformats.org/officeDocument/2006/relationships/oleObject" Target="../embeddings/oleObject69.bin"/><Relationship Id="rId4" Type="http://schemas.openxmlformats.org/officeDocument/2006/relationships/image" Target="../media/image123.wmf"/></Relationships>
</file>

<file path=ppt/slides/_rels/slide42.xml.rels><?xml version="1.0" encoding="UTF-8" standalone="yes"?>
<Relationships xmlns="http://schemas.openxmlformats.org/package/2006/relationships"><Relationship Id="rId3" Type="http://schemas.openxmlformats.org/officeDocument/2006/relationships/image" Target="../media/image125.wmf"/><Relationship Id="rId7" Type="http://schemas.openxmlformats.org/officeDocument/2006/relationships/image" Target="../media/image127.emf"/><Relationship Id="rId2" Type="http://schemas.openxmlformats.org/officeDocument/2006/relationships/oleObject" Target="../embeddings/oleObject70.bin"/><Relationship Id="rId1" Type="http://schemas.openxmlformats.org/officeDocument/2006/relationships/slideLayout" Target="../slideLayouts/slideLayout7.xml"/><Relationship Id="rId6" Type="http://schemas.openxmlformats.org/officeDocument/2006/relationships/oleObject" Target="../embeddings/oleObject72.bin"/><Relationship Id="rId5" Type="http://schemas.openxmlformats.org/officeDocument/2006/relationships/image" Target="../media/image126.wmf"/><Relationship Id="rId4" Type="http://schemas.openxmlformats.org/officeDocument/2006/relationships/oleObject" Target="../embeddings/oleObject71.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image" Target="../media/image128.png"/><Relationship Id="rId1" Type="http://schemas.openxmlformats.org/officeDocument/2006/relationships/slideLayout" Target="../slideLayouts/slideLayout7.xml"/><Relationship Id="rId6" Type="http://schemas.openxmlformats.org/officeDocument/2006/relationships/image" Target="../media/image130.wmf"/><Relationship Id="rId5" Type="http://schemas.openxmlformats.org/officeDocument/2006/relationships/oleObject" Target="../embeddings/oleObject74.bin"/><Relationship Id="rId4" Type="http://schemas.openxmlformats.org/officeDocument/2006/relationships/image" Target="../media/image129.wmf"/></Relationships>
</file>

<file path=ppt/slides/_rels/slide44.xml.rels><?xml version="1.0" encoding="UTF-8" standalone="yes"?>
<Relationships xmlns="http://schemas.openxmlformats.org/package/2006/relationships"><Relationship Id="rId3" Type="http://schemas.openxmlformats.org/officeDocument/2006/relationships/image" Target="../media/image131.wmf"/><Relationship Id="rId2" Type="http://schemas.openxmlformats.org/officeDocument/2006/relationships/oleObject" Target="../embeddings/oleObject75.bin"/><Relationship Id="rId1" Type="http://schemas.openxmlformats.org/officeDocument/2006/relationships/slideLayout" Target="../slideLayouts/slideLayout7.xml"/><Relationship Id="rId5" Type="http://schemas.openxmlformats.org/officeDocument/2006/relationships/image" Target="../media/image99.wmf"/><Relationship Id="rId4" Type="http://schemas.openxmlformats.org/officeDocument/2006/relationships/oleObject" Target="../embeddings/oleObject52.bin"/></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image" Target="../media/image132.png"/><Relationship Id="rId1" Type="http://schemas.openxmlformats.org/officeDocument/2006/relationships/slideLayout" Target="../slideLayouts/slideLayout7.xml"/><Relationship Id="rId4" Type="http://schemas.openxmlformats.org/officeDocument/2006/relationships/image" Target="../media/image133.emf"/></Relationships>
</file>

<file path=ppt/slides/_rels/slide46.xml.rels><?xml version="1.0" encoding="UTF-8" standalone="yes"?>
<Relationships xmlns="http://schemas.openxmlformats.org/package/2006/relationships"><Relationship Id="rId3" Type="http://schemas.openxmlformats.org/officeDocument/2006/relationships/image" Target="../media/image134.emf"/><Relationship Id="rId2" Type="http://schemas.openxmlformats.org/officeDocument/2006/relationships/oleObject" Target="../embeddings/oleObject77.bin"/><Relationship Id="rId1" Type="http://schemas.openxmlformats.org/officeDocument/2006/relationships/slideLayout" Target="../slideLayouts/slideLayout7.xml"/><Relationship Id="rId5" Type="http://schemas.openxmlformats.org/officeDocument/2006/relationships/image" Target="../media/image135.emf"/><Relationship Id="rId4" Type="http://schemas.openxmlformats.org/officeDocument/2006/relationships/oleObject" Target="../embeddings/oleObject78.bin"/></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image" Target="../media/image136.png"/><Relationship Id="rId1" Type="http://schemas.openxmlformats.org/officeDocument/2006/relationships/slideLayout" Target="../slideLayouts/slideLayout7.xml"/><Relationship Id="rId4" Type="http://schemas.openxmlformats.org/officeDocument/2006/relationships/image" Target="../media/image137.wmf"/></Relationships>
</file>

<file path=ppt/slides/_rels/slide48.xml.rels><?xml version="1.0" encoding="UTF-8" standalone="yes"?>
<Relationships xmlns="http://schemas.openxmlformats.org/package/2006/relationships"><Relationship Id="rId3" Type="http://schemas.openxmlformats.org/officeDocument/2006/relationships/image" Target="../media/image138.wmf"/><Relationship Id="rId2" Type="http://schemas.openxmlformats.org/officeDocument/2006/relationships/oleObject" Target="../embeddings/oleObject80.bin"/><Relationship Id="rId1" Type="http://schemas.openxmlformats.org/officeDocument/2006/relationships/slideLayout" Target="../slideLayouts/slideLayout7.xml"/><Relationship Id="rId5" Type="http://schemas.openxmlformats.org/officeDocument/2006/relationships/image" Target="../media/image139.emf"/><Relationship Id="rId4" Type="http://schemas.openxmlformats.org/officeDocument/2006/relationships/oleObject" Target="../embeddings/oleObject81.bin"/></Relationships>
</file>

<file path=ppt/slides/_rels/slide49.xml.rels><?xml version="1.0" encoding="UTF-8" standalone="yes"?>
<Relationships xmlns="http://schemas.openxmlformats.org/package/2006/relationships"><Relationship Id="rId3" Type="http://schemas.openxmlformats.org/officeDocument/2006/relationships/image" Target="../media/image140.wmf"/><Relationship Id="rId2" Type="http://schemas.openxmlformats.org/officeDocument/2006/relationships/oleObject" Target="../embeddings/oleObject82.bin"/><Relationship Id="rId1" Type="http://schemas.openxmlformats.org/officeDocument/2006/relationships/slideLayout" Target="../slideLayouts/slideLayout7.xml"/><Relationship Id="rId4" Type="http://schemas.openxmlformats.org/officeDocument/2006/relationships/image" Target="../media/image141.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oleObject" Target="../embeddings/oleObject9.bin"/><Relationship Id="rId7" Type="http://schemas.openxmlformats.org/officeDocument/2006/relationships/image" Target="../media/image18.emf"/><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oleObject" Target="../embeddings/oleObject10.bin"/><Relationship Id="rId5" Type="http://schemas.openxmlformats.org/officeDocument/2006/relationships/image" Target="../media/image17.png"/><Relationship Id="rId4" Type="http://schemas.openxmlformats.org/officeDocument/2006/relationships/image" Target="../media/image16.emf"/></Relationships>
</file>

<file path=ppt/slides/_rels/slide50.xml.rels><?xml version="1.0" encoding="UTF-8" standalone="yes"?>
<Relationships xmlns="http://schemas.openxmlformats.org/package/2006/relationships"><Relationship Id="rId3" Type="http://schemas.openxmlformats.org/officeDocument/2006/relationships/image" Target="../media/image142.emf"/><Relationship Id="rId2" Type="http://schemas.openxmlformats.org/officeDocument/2006/relationships/oleObject" Target="../embeddings/oleObject83.bin"/><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7.xml"/><Relationship Id="rId5" Type="http://schemas.openxmlformats.org/officeDocument/2006/relationships/image" Target="../media/image145.emf"/><Relationship Id="rId4" Type="http://schemas.openxmlformats.org/officeDocument/2006/relationships/oleObject" Target="../embeddings/oleObject84.bin"/></Relationships>
</file>

<file path=ppt/slides/_rels/slide52.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85.bin"/><Relationship Id="rId7" Type="http://schemas.openxmlformats.org/officeDocument/2006/relationships/image" Target="../media/image151.png"/><Relationship Id="rId2" Type="http://schemas.openxmlformats.org/officeDocument/2006/relationships/image" Target="../media/image148.png"/><Relationship Id="rId1" Type="http://schemas.openxmlformats.org/officeDocument/2006/relationships/slideLayout" Target="../slideLayouts/slideLayout7.xml"/><Relationship Id="rId6" Type="http://schemas.openxmlformats.org/officeDocument/2006/relationships/image" Target="../media/image150.emf"/><Relationship Id="rId5" Type="http://schemas.openxmlformats.org/officeDocument/2006/relationships/oleObject" Target="../embeddings/oleObject86.bin"/><Relationship Id="rId4" Type="http://schemas.openxmlformats.org/officeDocument/2006/relationships/image" Target="../media/image149.e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image" Target="../media/image152.png"/><Relationship Id="rId1" Type="http://schemas.openxmlformats.org/officeDocument/2006/relationships/slideLayout" Target="../slideLayouts/slideLayout7.xml"/><Relationship Id="rId5" Type="http://schemas.openxmlformats.org/officeDocument/2006/relationships/image" Target="../media/image154.png"/><Relationship Id="rId4" Type="http://schemas.openxmlformats.org/officeDocument/2006/relationships/image" Target="../media/image153.emf"/></Relationships>
</file>

<file path=ppt/slides/_rels/slide55.xml.rels><?xml version="1.0" encoding="UTF-8" standalone="yes"?>
<Relationships xmlns="http://schemas.openxmlformats.org/package/2006/relationships"><Relationship Id="rId3" Type="http://schemas.openxmlformats.org/officeDocument/2006/relationships/image" Target="../media/image155.emf"/><Relationship Id="rId2" Type="http://schemas.openxmlformats.org/officeDocument/2006/relationships/oleObject" Target="../embeddings/oleObject88.bin"/><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89.bin"/><Relationship Id="rId2" Type="http://schemas.openxmlformats.org/officeDocument/2006/relationships/image" Target="../media/image156.png"/><Relationship Id="rId1" Type="http://schemas.openxmlformats.org/officeDocument/2006/relationships/slideLayout" Target="../slideLayouts/slideLayout7.xml"/><Relationship Id="rId6" Type="http://schemas.openxmlformats.org/officeDocument/2006/relationships/image" Target="../media/image159.png"/><Relationship Id="rId5" Type="http://schemas.openxmlformats.org/officeDocument/2006/relationships/image" Target="../media/image158.png"/><Relationship Id="rId4" Type="http://schemas.openxmlformats.org/officeDocument/2006/relationships/image" Target="../media/image157.e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90.bin"/><Relationship Id="rId7" Type="http://schemas.openxmlformats.org/officeDocument/2006/relationships/image" Target="../media/image163.png"/><Relationship Id="rId2" Type="http://schemas.openxmlformats.org/officeDocument/2006/relationships/image" Target="../media/image160.png"/><Relationship Id="rId1" Type="http://schemas.openxmlformats.org/officeDocument/2006/relationships/slideLayout" Target="../slideLayouts/slideLayout7.xml"/><Relationship Id="rId6" Type="http://schemas.openxmlformats.org/officeDocument/2006/relationships/image" Target="../media/image162.emf"/><Relationship Id="rId5" Type="http://schemas.openxmlformats.org/officeDocument/2006/relationships/oleObject" Target="../embeddings/oleObject91.bin"/><Relationship Id="rId4" Type="http://schemas.openxmlformats.org/officeDocument/2006/relationships/image" Target="../media/image161.wmf"/></Relationships>
</file>

<file path=ppt/slides/_rels/slide58.xml.rels><?xml version="1.0" encoding="UTF-8" standalone="yes"?>
<Relationships xmlns="http://schemas.openxmlformats.org/package/2006/relationships"><Relationship Id="rId3" Type="http://schemas.openxmlformats.org/officeDocument/2006/relationships/image" Target="../media/image164.emf"/><Relationship Id="rId2" Type="http://schemas.openxmlformats.org/officeDocument/2006/relationships/oleObject" Target="../embeddings/oleObject92.bin"/><Relationship Id="rId1" Type="http://schemas.openxmlformats.org/officeDocument/2006/relationships/slideLayout" Target="../slideLayouts/slideLayout7.xml"/><Relationship Id="rId6" Type="http://schemas.openxmlformats.org/officeDocument/2006/relationships/image" Target="../media/image166.emf"/><Relationship Id="rId5" Type="http://schemas.openxmlformats.org/officeDocument/2006/relationships/oleObject" Target="../embeddings/oleObject93.bin"/><Relationship Id="rId4" Type="http://schemas.openxmlformats.org/officeDocument/2006/relationships/image" Target="../media/image165.png"/></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3.png"/><Relationship Id="rId7" Type="http://schemas.openxmlformats.org/officeDocument/2006/relationships/image" Target="../media/image28.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oleObject" Target="../embeddings/oleObject11.bin"/><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478172" y="49187"/>
            <a:ext cx="519387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C000"/>
                </a:solidFill>
                <a:effectLst/>
                <a:uLnTx/>
                <a:uFillTx/>
                <a:latin typeface="Calibri" panose="020F0502020204030204"/>
                <a:ea typeface="+mn-ea"/>
                <a:cs typeface="+mn-cs"/>
              </a:rPr>
              <a:t>Decision Trees:</a:t>
            </a:r>
            <a:r>
              <a:rPr kumimoji="0" lang="en-US" sz="3200" b="1" i="0" u="sng" strike="noStrike" kern="1200" cap="none" spc="0" normalizeH="0" noProof="0">
                <a:ln>
                  <a:noFill/>
                </a:ln>
                <a:solidFill>
                  <a:srgbClr val="FFC000"/>
                </a:solidFill>
                <a:effectLst/>
                <a:uLnTx/>
                <a:uFillTx/>
                <a:latin typeface="Calibri" panose="020F0502020204030204"/>
                <a:ea typeface="+mn-ea"/>
                <a:cs typeface="+mn-cs"/>
              </a:rPr>
              <a:t> Classification</a:t>
            </a:r>
            <a:endParaRPr kumimoji="0" lang="en-US" sz="3200" b="1" i="0" u="sng" strike="noStrike" kern="1200" cap="none" spc="0" normalizeH="0" baseline="0" noProof="0">
              <a:ln>
                <a:noFill/>
              </a:ln>
              <a:solidFill>
                <a:srgbClr val="FFC000"/>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FCE6359F-4F64-4505-A440-07D7FFF4092D}"/>
              </a:ext>
            </a:extLst>
          </p:cNvPr>
          <p:cNvSpPr txBox="1"/>
          <p:nvPr/>
        </p:nvSpPr>
        <p:spPr>
          <a:xfrm>
            <a:off x="289385" y="831031"/>
            <a:ext cx="11705104" cy="830997"/>
          </a:xfrm>
          <a:prstGeom prst="rect">
            <a:avLst/>
          </a:prstGeom>
          <a:noFill/>
        </p:spPr>
        <p:txBody>
          <a:bodyPr wrap="square" rtlCol="0">
            <a:spAutoFit/>
          </a:bodyPr>
          <a:lstStyle/>
          <a:p>
            <a:pPr lvl="0">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Consider some binary (but doesn’t have to be binary) outcome, like whether or not a game will be played, which depends on other relevant categorical values, like the weather.   We would like to make a decision tree, which can predict the most probable outcome (play  = yes/no) given the previous independent categorical values.  Basically, we want some function Play = function(outlook, humidity, wind).  </a:t>
            </a:r>
          </a:p>
        </p:txBody>
      </p:sp>
      <p:sp>
        <p:nvSpPr>
          <p:cNvPr id="5" name="TextBox 4">
            <a:extLst>
              <a:ext uri="{FF2B5EF4-FFF2-40B4-BE49-F238E27FC236}">
                <a16:creationId xmlns:a16="http://schemas.microsoft.com/office/drawing/2014/main" id="{02F88E85-84D9-2546-7460-C0596EE422BD}"/>
              </a:ext>
            </a:extLst>
          </p:cNvPr>
          <p:cNvSpPr txBox="1"/>
          <p:nvPr/>
        </p:nvSpPr>
        <p:spPr>
          <a:xfrm>
            <a:off x="3802903" y="1729744"/>
            <a:ext cx="7918237" cy="584775"/>
          </a:xfrm>
          <a:prstGeom prst="rect">
            <a:avLst/>
          </a:prstGeom>
          <a:noFill/>
        </p:spPr>
        <p:txBody>
          <a:bodyPr wrap="square" rtlCol="0">
            <a:spAutoFit/>
          </a:bodyPr>
          <a:lstStyle/>
          <a:p>
            <a:pPr lvl="0">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The first step is to figure out which of the independent variables is most highly correlated with the outcome variable.  There are two ways to do that.  The first involves entropy.</a:t>
            </a:r>
          </a:p>
        </p:txBody>
      </p:sp>
      <p:graphicFrame>
        <p:nvGraphicFramePr>
          <p:cNvPr id="6" name="Object 5">
            <a:extLst>
              <a:ext uri="{FF2B5EF4-FFF2-40B4-BE49-F238E27FC236}">
                <a16:creationId xmlns:a16="http://schemas.microsoft.com/office/drawing/2014/main" id="{22AB9A49-E9E5-7933-4A7C-964B2ED365B8}"/>
              </a:ext>
            </a:extLst>
          </p:cNvPr>
          <p:cNvGraphicFramePr>
            <a:graphicFrameLocks noChangeAspect="1"/>
          </p:cNvGraphicFramePr>
          <p:nvPr>
            <p:extLst>
              <p:ext uri="{D42A27DB-BD31-4B8C-83A1-F6EECF244321}">
                <p14:modId xmlns:p14="http://schemas.microsoft.com/office/powerpoint/2010/main" val="2424426607"/>
              </p:ext>
            </p:extLst>
          </p:nvPr>
        </p:nvGraphicFramePr>
        <p:xfrm>
          <a:off x="3880060" y="2451100"/>
          <a:ext cx="2278063" cy="604838"/>
        </p:xfrm>
        <a:graphic>
          <a:graphicData uri="http://schemas.openxmlformats.org/presentationml/2006/ole">
            <mc:AlternateContent xmlns:mc="http://schemas.openxmlformats.org/markup-compatibility/2006">
              <mc:Choice xmlns:v="urn:schemas-microsoft-com:vml" Requires="v">
                <p:oleObj name="Equation" r:id="rId2" imgW="1625400" imgH="431640" progId="Equation.DSMT4">
                  <p:embed/>
                </p:oleObj>
              </mc:Choice>
              <mc:Fallback>
                <p:oleObj name="Equation" r:id="rId2" imgW="1625400" imgH="431640" progId="Equation.DSMT4">
                  <p:embed/>
                  <p:pic>
                    <p:nvPicPr>
                      <p:cNvPr id="0" name=""/>
                      <p:cNvPicPr/>
                      <p:nvPr/>
                    </p:nvPicPr>
                    <p:blipFill>
                      <a:blip r:embed="rId3"/>
                      <a:stretch>
                        <a:fillRect/>
                      </a:stretch>
                    </p:blipFill>
                    <p:spPr>
                      <a:xfrm>
                        <a:off x="3880060" y="2451100"/>
                        <a:ext cx="2278063" cy="604838"/>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D14DEB23-D135-A429-22A9-9A5A1229A15F}"/>
              </a:ext>
            </a:extLst>
          </p:cNvPr>
          <p:cNvGraphicFramePr>
            <a:graphicFrameLocks noChangeAspect="1"/>
          </p:cNvGraphicFramePr>
          <p:nvPr>
            <p:extLst>
              <p:ext uri="{D42A27DB-BD31-4B8C-83A1-F6EECF244321}">
                <p14:modId xmlns:p14="http://schemas.microsoft.com/office/powerpoint/2010/main" val="3523789901"/>
              </p:ext>
            </p:extLst>
          </p:nvPr>
        </p:nvGraphicFramePr>
        <p:xfrm>
          <a:off x="3880929" y="3190875"/>
          <a:ext cx="2871787" cy="846138"/>
        </p:xfrm>
        <a:graphic>
          <a:graphicData uri="http://schemas.openxmlformats.org/presentationml/2006/ole">
            <mc:AlternateContent xmlns:mc="http://schemas.openxmlformats.org/markup-compatibility/2006">
              <mc:Choice xmlns:v="urn:schemas-microsoft-com:vml" Requires="v">
                <p:oleObj name="Equation" r:id="rId4" imgW="2412720" imgH="711000" progId="Equation.DSMT4">
                  <p:embed/>
                </p:oleObj>
              </mc:Choice>
              <mc:Fallback>
                <p:oleObj name="Equation" r:id="rId4" imgW="2412720" imgH="711000" progId="Equation.DSMT4">
                  <p:embed/>
                  <p:pic>
                    <p:nvPicPr>
                      <p:cNvPr id="0" name=""/>
                      <p:cNvPicPr/>
                      <p:nvPr/>
                    </p:nvPicPr>
                    <p:blipFill>
                      <a:blip r:embed="rId5"/>
                      <a:stretch>
                        <a:fillRect/>
                      </a:stretch>
                    </p:blipFill>
                    <p:spPr>
                      <a:xfrm>
                        <a:off x="3880929" y="3190875"/>
                        <a:ext cx="2871787" cy="846138"/>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41E7A744-8410-9043-9115-4D0E09C73FC2}"/>
                  </a:ext>
                </a:extLst>
              </p14:cNvPr>
              <p14:cNvContentPartPr/>
              <p14:nvPr/>
            </p14:nvContentPartPr>
            <p14:xfrm>
              <a:off x="6629871" y="2691274"/>
              <a:ext cx="393480" cy="50400"/>
            </p14:xfrm>
          </p:contentPart>
        </mc:Choice>
        <mc:Fallback xmlns="">
          <p:pic>
            <p:nvPicPr>
              <p:cNvPr id="8" name="Ink 7">
                <a:extLst>
                  <a:ext uri="{FF2B5EF4-FFF2-40B4-BE49-F238E27FC236}">
                    <a16:creationId xmlns:a16="http://schemas.microsoft.com/office/drawing/2014/main" id="{41E7A744-8410-9043-9115-4D0E09C73FC2}"/>
                  </a:ext>
                </a:extLst>
              </p:cNvPr>
              <p:cNvPicPr/>
              <p:nvPr/>
            </p:nvPicPr>
            <p:blipFill>
              <a:blip r:embed="rId7"/>
              <a:stretch>
                <a:fillRect/>
              </a:stretch>
            </p:blipFill>
            <p:spPr>
              <a:xfrm>
                <a:off x="6620871" y="2682274"/>
                <a:ext cx="411120" cy="680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BB77A830-7EA1-B710-A45E-C7DE31D51537}"/>
                  </a:ext>
                </a:extLst>
              </p14:cNvPr>
              <p14:cNvContentPartPr/>
              <p14:nvPr/>
            </p14:nvContentPartPr>
            <p14:xfrm rot="20300455">
              <a:off x="7041709" y="3468654"/>
              <a:ext cx="370080" cy="97920"/>
            </p14:xfrm>
          </p:contentPart>
        </mc:Choice>
        <mc:Fallback xmlns="">
          <p:pic>
            <p:nvPicPr>
              <p:cNvPr id="9" name="Ink 8">
                <a:extLst>
                  <a:ext uri="{FF2B5EF4-FFF2-40B4-BE49-F238E27FC236}">
                    <a16:creationId xmlns:a16="http://schemas.microsoft.com/office/drawing/2014/main" id="{BB77A830-7EA1-B710-A45E-C7DE31D51537}"/>
                  </a:ext>
                </a:extLst>
              </p:cNvPr>
              <p:cNvPicPr/>
              <p:nvPr/>
            </p:nvPicPr>
            <p:blipFill>
              <a:blip r:embed="rId9"/>
              <a:stretch>
                <a:fillRect/>
              </a:stretch>
            </p:blipFill>
            <p:spPr>
              <a:xfrm rot="20300455">
                <a:off x="7032709" y="3459654"/>
                <a:ext cx="387720" cy="115560"/>
              </a:xfrm>
              <a:prstGeom prst="rect">
                <a:avLst/>
              </a:prstGeom>
            </p:spPr>
          </p:pic>
        </mc:Fallback>
      </mc:AlternateContent>
      <p:sp>
        <p:nvSpPr>
          <p:cNvPr id="11" name="TextBox 10">
            <a:extLst>
              <a:ext uri="{FF2B5EF4-FFF2-40B4-BE49-F238E27FC236}">
                <a16:creationId xmlns:a16="http://schemas.microsoft.com/office/drawing/2014/main" id="{7EAD99CB-B281-BC24-B641-3AAF413E9D7D}"/>
              </a:ext>
            </a:extLst>
          </p:cNvPr>
          <p:cNvSpPr txBox="1"/>
          <p:nvPr/>
        </p:nvSpPr>
        <p:spPr>
          <a:xfrm>
            <a:off x="7086784" y="2509143"/>
            <a:ext cx="4634356" cy="307777"/>
          </a:xfrm>
          <a:prstGeom prst="rect">
            <a:avLst/>
          </a:prstGeom>
          <a:noFill/>
        </p:spPr>
        <p:txBody>
          <a:bodyPr wrap="square" rtlCol="0">
            <a:spAutoFit/>
          </a:bodyPr>
          <a:lstStyle/>
          <a:p>
            <a:r>
              <a:rPr lang="en-US" sz="1400"/>
              <a:t>entropy of the outcome variable.  Can vary between 0 and 1.</a:t>
            </a:r>
          </a:p>
        </p:txBody>
      </p:sp>
      <p:sp>
        <p:nvSpPr>
          <p:cNvPr id="12" name="TextBox 11">
            <a:extLst>
              <a:ext uri="{FF2B5EF4-FFF2-40B4-BE49-F238E27FC236}">
                <a16:creationId xmlns:a16="http://schemas.microsoft.com/office/drawing/2014/main" id="{760FE144-BB62-3D28-6181-D3A3EAE11954}"/>
              </a:ext>
            </a:extLst>
          </p:cNvPr>
          <p:cNvSpPr txBox="1"/>
          <p:nvPr/>
        </p:nvSpPr>
        <p:spPr>
          <a:xfrm>
            <a:off x="7501347" y="2870449"/>
            <a:ext cx="4474345" cy="1384995"/>
          </a:xfrm>
          <a:prstGeom prst="rect">
            <a:avLst/>
          </a:prstGeom>
          <a:noFill/>
        </p:spPr>
        <p:txBody>
          <a:bodyPr wrap="square" rtlCol="0">
            <a:spAutoFit/>
          </a:bodyPr>
          <a:lstStyle/>
          <a:p>
            <a:r>
              <a:rPr lang="en-US" sz="1400"/>
              <a:t>entropy of the outcome variable, given that a particular outcome, A</a:t>
            </a:r>
            <a:r>
              <a:rPr lang="en-US" sz="1400" baseline="-25000"/>
              <a:t>i</a:t>
            </a:r>
            <a:r>
              <a:rPr lang="en-US" sz="1400"/>
              <a:t> of variable A, has occurred.  And expectation of the outcome variable entropy, given any of the outcomes of A</a:t>
            </a:r>
            <a:r>
              <a:rPr lang="en-US" sz="1400" baseline="-25000"/>
              <a:t>i</a:t>
            </a:r>
            <a:r>
              <a:rPr lang="en-US" sz="1400"/>
              <a:t> has occurred.  If this is Y, then variable A is perfectly correlated with outcome Y.  If it’s 1, then they’re perfectly uncorrelated.  </a:t>
            </a:r>
          </a:p>
        </p:txBody>
      </p:sp>
      <p:graphicFrame>
        <p:nvGraphicFramePr>
          <p:cNvPr id="14" name="Object 13">
            <a:extLst>
              <a:ext uri="{FF2B5EF4-FFF2-40B4-BE49-F238E27FC236}">
                <a16:creationId xmlns:a16="http://schemas.microsoft.com/office/drawing/2014/main" id="{7D212E4C-BCF7-0547-F700-F4856497A0CF}"/>
              </a:ext>
            </a:extLst>
          </p:cNvPr>
          <p:cNvGraphicFramePr>
            <a:graphicFrameLocks noChangeAspect="1"/>
          </p:cNvGraphicFramePr>
          <p:nvPr>
            <p:extLst>
              <p:ext uri="{D42A27DB-BD31-4B8C-83A1-F6EECF244321}">
                <p14:modId xmlns:p14="http://schemas.microsoft.com/office/powerpoint/2010/main" val="3293893416"/>
              </p:ext>
            </p:extLst>
          </p:nvPr>
        </p:nvGraphicFramePr>
        <p:xfrm>
          <a:off x="3869869" y="4360863"/>
          <a:ext cx="2065337" cy="288925"/>
        </p:xfrm>
        <a:graphic>
          <a:graphicData uri="http://schemas.openxmlformats.org/presentationml/2006/ole">
            <mc:AlternateContent xmlns:mc="http://schemas.openxmlformats.org/markup-compatibility/2006">
              <mc:Choice xmlns:v="urn:schemas-microsoft-com:vml" Requires="v">
                <p:oleObj name="Equation" r:id="rId10" imgW="1447560" imgH="203040" progId="Equation.DSMT4">
                  <p:embed/>
                </p:oleObj>
              </mc:Choice>
              <mc:Fallback>
                <p:oleObj name="Equation" r:id="rId10" imgW="1447560" imgH="203040" progId="Equation.DSMT4">
                  <p:embed/>
                  <p:pic>
                    <p:nvPicPr>
                      <p:cNvPr id="0" name=""/>
                      <p:cNvPicPr/>
                      <p:nvPr/>
                    </p:nvPicPr>
                    <p:blipFill>
                      <a:blip r:embed="rId11"/>
                      <a:stretch>
                        <a:fillRect/>
                      </a:stretch>
                    </p:blipFill>
                    <p:spPr>
                      <a:xfrm>
                        <a:off x="3869869" y="4360863"/>
                        <a:ext cx="2065337" cy="28892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5" name="Ink 14">
                <a:extLst>
                  <a:ext uri="{FF2B5EF4-FFF2-40B4-BE49-F238E27FC236}">
                    <a16:creationId xmlns:a16="http://schemas.microsoft.com/office/drawing/2014/main" id="{65CF8FB5-C775-4D0F-9D08-1836FC9ADD95}"/>
                  </a:ext>
                </a:extLst>
              </p14:cNvPr>
              <p14:cNvContentPartPr/>
              <p14:nvPr/>
            </p14:nvContentPartPr>
            <p14:xfrm>
              <a:off x="6285905" y="4544470"/>
              <a:ext cx="383040" cy="50040"/>
            </p14:xfrm>
          </p:contentPart>
        </mc:Choice>
        <mc:Fallback xmlns="">
          <p:pic>
            <p:nvPicPr>
              <p:cNvPr id="15" name="Ink 14">
                <a:extLst>
                  <a:ext uri="{FF2B5EF4-FFF2-40B4-BE49-F238E27FC236}">
                    <a16:creationId xmlns:a16="http://schemas.microsoft.com/office/drawing/2014/main" id="{65CF8FB5-C775-4D0F-9D08-1836FC9ADD95}"/>
                  </a:ext>
                </a:extLst>
              </p:cNvPr>
              <p:cNvPicPr/>
              <p:nvPr/>
            </p:nvPicPr>
            <p:blipFill>
              <a:blip r:embed="rId13"/>
              <a:stretch>
                <a:fillRect/>
              </a:stretch>
            </p:blipFill>
            <p:spPr>
              <a:xfrm>
                <a:off x="6276913" y="4535405"/>
                <a:ext cx="400663" cy="67808"/>
              </a:xfrm>
              <a:prstGeom prst="rect">
                <a:avLst/>
              </a:prstGeom>
            </p:spPr>
          </p:pic>
        </mc:Fallback>
      </mc:AlternateContent>
      <p:sp>
        <p:nvSpPr>
          <p:cNvPr id="16" name="TextBox 15">
            <a:extLst>
              <a:ext uri="{FF2B5EF4-FFF2-40B4-BE49-F238E27FC236}">
                <a16:creationId xmlns:a16="http://schemas.microsoft.com/office/drawing/2014/main" id="{7EE8DA1E-C135-57E5-0604-50AB6A8E65BD}"/>
              </a:ext>
            </a:extLst>
          </p:cNvPr>
          <p:cNvSpPr txBox="1"/>
          <p:nvPr/>
        </p:nvSpPr>
        <p:spPr>
          <a:xfrm>
            <a:off x="6832229" y="4215438"/>
            <a:ext cx="5093436" cy="738664"/>
          </a:xfrm>
          <a:prstGeom prst="rect">
            <a:avLst/>
          </a:prstGeom>
          <a:noFill/>
        </p:spPr>
        <p:txBody>
          <a:bodyPr wrap="square" rtlCol="0">
            <a:spAutoFit/>
          </a:bodyPr>
          <a:lstStyle/>
          <a:p>
            <a:r>
              <a:rPr lang="en-US" sz="1400"/>
              <a:t>information gain of variable A is defined as the difference it makes to the entropy of the outcome variable.  We’d start our decision tree algorithm with the variable with highest information gain.  </a:t>
            </a:r>
          </a:p>
        </p:txBody>
      </p:sp>
      <p:sp>
        <p:nvSpPr>
          <p:cNvPr id="21" name="TextBox 20">
            <a:extLst>
              <a:ext uri="{FF2B5EF4-FFF2-40B4-BE49-F238E27FC236}">
                <a16:creationId xmlns:a16="http://schemas.microsoft.com/office/drawing/2014/main" id="{06D3463D-645F-ABDE-DBF3-86FB7CA6ABE5}"/>
              </a:ext>
            </a:extLst>
          </p:cNvPr>
          <p:cNvSpPr txBox="1"/>
          <p:nvPr/>
        </p:nvSpPr>
        <p:spPr>
          <a:xfrm>
            <a:off x="289385" y="4921623"/>
            <a:ext cx="6409310" cy="338554"/>
          </a:xfrm>
          <a:prstGeom prst="rect">
            <a:avLst/>
          </a:prstGeom>
          <a:noFill/>
        </p:spPr>
        <p:txBody>
          <a:bodyPr wrap="square" rtlCol="0">
            <a:spAutoFit/>
          </a:bodyPr>
          <a:lstStyle/>
          <a:p>
            <a:pPr lvl="0">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The second way is analogous, and uses a measure called the ‘Gini impurity’. </a:t>
            </a:r>
          </a:p>
        </p:txBody>
      </p:sp>
      <p:graphicFrame>
        <p:nvGraphicFramePr>
          <p:cNvPr id="22" name="Object 21">
            <a:extLst>
              <a:ext uri="{FF2B5EF4-FFF2-40B4-BE49-F238E27FC236}">
                <a16:creationId xmlns:a16="http://schemas.microsoft.com/office/drawing/2014/main" id="{4B1BD616-E935-7920-6240-84050515B0EB}"/>
              </a:ext>
            </a:extLst>
          </p:cNvPr>
          <p:cNvGraphicFramePr>
            <a:graphicFrameLocks noChangeAspect="1"/>
          </p:cNvGraphicFramePr>
          <p:nvPr>
            <p:extLst>
              <p:ext uri="{D42A27DB-BD31-4B8C-83A1-F6EECF244321}">
                <p14:modId xmlns:p14="http://schemas.microsoft.com/office/powerpoint/2010/main" val="2275889940"/>
              </p:ext>
            </p:extLst>
          </p:nvPr>
        </p:nvGraphicFramePr>
        <p:xfrm>
          <a:off x="409284" y="5383745"/>
          <a:ext cx="1734148" cy="441419"/>
        </p:xfrm>
        <a:graphic>
          <a:graphicData uri="http://schemas.openxmlformats.org/presentationml/2006/ole">
            <mc:AlternateContent xmlns:mc="http://schemas.openxmlformats.org/markup-compatibility/2006">
              <mc:Choice xmlns:v="urn:schemas-microsoft-com:vml" Requires="v">
                <p:oleObj name="Equation" r:id="rId14" imgW="1396800" imgH="355320" progId="Equation.DSMT4">
                  <p:embed/>
                </p:oleObj>
              </mc:Choice>
              <mc:Fallback>
                <p:oleObj name="Equation" r:id="rId14" imgW="1396800" imgH="355320" progId="Equation.DSMT4">
                  <p:embed/>
                  <p:pic>
                    <p:nvPicPr>
                      <p:cNvPr id="0" name=""/>
                      <p:cNvPicPr/>
                      <p:nvPr/>
                    </p:nvPicPr>
                    <p:blipFill>
                      <a:blip r:embed="rId15"/>
                      <a:stretch>
                        <a:fillRect/>
                      </a:stretch>
                    </p:blipFill>
                    <p:spPr>
                      <a:xfrm>
                        <a:off x="409284" y="5383745"/>
                        <a:ext cx="1734148" cy="441419"/>
                      </a:xfrm>
                      <a:prstGeom prst="rect">
                        <a:avLst/>
                      </a:prstGeom>
                      <a:solidFill>
                        <a:srgbClr val="FFCCFF"/>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23" name="Ink 22">
                <a:extLst>
                  <a:ext uri="{FF2B5EF4-FFF2-40B4-BE49-F238E27FC236}">
                    <a16:creationId xmlns:a16="http://schemas.microsoft.com/office/drawing/2014/main" id="{28ADE14C-3455-5578-49FB-B2EF7588A67E}"/>
                  </a:ext>
                </a:extLst>
              </p14:cNvPr>
              <p14:cNvContentPartPr/>
              <p14:nvPr/>
            </p14:nvContentPartPr>
            <p14:xfrm>
              <a:off x="2564232" y="5562024"/>
              <a:ext cx="393480" cy="50400"/>
            </p14:xfrm>
          </p:contentPart>
        </mc:Choice>
        <mc:Fallback xmlns="">
          <p:pic>
            <p:nvPicPr>
              <p:cNvPr id="23" name="Ink 22">
                <a:extLst>
                  <a:ext uri="{FF2B5EF4-FFF2-40B4-BE49-F238E27FC236}">
                    <a16:creationId xmlns:a16="http://schemas.microsoft.com/office/drawing/2014/main" id="{28ADE14C-3455-5578-49FB-B2EF7588A67E}"/>
                  </a:ext>
                </a:extLst>
              </p:cNvPr>
              <p:cNvPicPr/>
              <p:nvPr/>
            </p:nvPicPr>
            <p:blipFill>
              <a:blip r:embed="rId17"/>
              <a:stretch>
                <a:fillRect/>
              </a:stretch>
            </p:blipFill>
            <p:spPr>
              <a:xfrm>
                <a:off x="2555232" y="5553024"/>
                <a:ext cx="411120" cy="68040"/>
              </a:xfrm>
              <a:prstGeom prst="rect">
                <a:avLst/>
              </a:prstGeom>
            </p:spPr>
          </p:pic>
        </mc:Fallback>
      </mc:AlternateContent>
      <p:sp>
        <p:nvSpPr>
          <p:cNvPr id="24" name="TextBox 23">
            <a:extLst>
              <a:ext uri="{FF2B5EF4-FFF2-40B4-BE49-F238E27FC236}">
                <a16:creationId xmlns:a16="http://schemas.microsoft.com/office/drawing/2014/main" id="{50C81FC6-427D-86E7-2541-E3E94456671D}"/>
              </a:ext>
            </a:extLst>
          </p:cNvPr>
          <p:cNvSpPr txBox="1"/>
          <p:nvPr/>
        </p:nvSpPr>
        <p:spPr>
          <a:xfrm>
            <a:off x="3114323" y="5273094"/>
            <a:ext cx="5355940" cy="523220"/>
          </a:xfrm>
          <a:prstGeom prst="rect">
            <a:avLst/>
          </a:prstGeom>
          <a:noFill/>
        </p:spPr>
        <p:txBody>
          <a:bodyPr wrap="square" rtlCol="0">
            <a:spAutoFit/>
          </a:bodyPr>
          <a:lstStyle/>
          <a:p>
            <a:r>
              <a:rPr lang="en-US" sz="1400"/>
              <a:t>gini impurity of the outcome variable.  Can vary between 0 (determinant, and pure) and ½ (most random, and mpure).</a:t>
            </a:r>
          </a:p>
        </p:txBody>
      </p:sp>
      <p:graphicFrame>
        <p:nvGraphicFramePr>
          <p:cNvPr id="25" name="Object 24">
            <a:extLst>
              <a:ext uri="{FF2B5EF4-FFF2-40B4-BE49-F238E27FC236}">
                <a16:creationId xmlns:a16="http://schemas.microsoft.com/office/drawing/2014/main" id="{DCD128EC-957B-23E1-0C18-16E9ED59514E}"/>
              </a:ext>
            </a:extLst>
          </p:cNvPr>
          <p:cNvGraphicFramePr>
            <a:graphicFrameLocks noChangeAspect="1"/>
          </p:cNvGraphicFramePr>
          <p:nvPr>
            <p:extLst>
              <p:ext uri="{D42A27DB-BD31-4B8C-83A1-F6EECF244321}">
                <p14:modId xmlns:p14="http://schemas.microsoft.com/office/powerpoint/2010/main" val="3337053927"/>
              </p:ext>
            </p:extLst>
          </p:nvPr>
        </p:nvGraphicFramePr>
        <p:xfrm>
          <a:off x="395288" y="5913438"/>
          <a:ext cx="2292350" cy="862012"/>
        </p:xfrm>
        <a:graphic>
          <a:graphicData uri="http://schemas.openxmlformats.org/presentationml/2006/ole">
            <mc:AlternateContent xmlns:mc="http://schemas.openxmlformats.org/markup-compatibility/2006">
              <mc:Choice xmlns:v="urn:schemas-microsoft-com:vml" Requires="v">
                <p:oleObj name="Equation" r:id="rId18" imgW="1892160" imgH="711000" progId="Equation.DSMT4">
                  <p:embed/>
                </p:oleObj>
              </mc:Choice>
              <mc:Fallback>
                <p:oleObj name="Equation" r:id="rId18" imgW="1892160" imgH="711000" progId="Equation.DSMT4">
                  <p:embed/>
                  <p:pic>
                    <p:nvPicPr>
                      <p:cNvPr id="0" name=""/>
                      <p:cNvPicPr/>
                      <p:nvPr/>
                    </p:nvPicPr>
                    <p:blipFill>
                      <a:blip r:embed="rId19"/>
                      <a:stretch>
                        <a:fillRect/>
                      </a:stretch>
                    </p:blipFill>
                    <p:spPr>
                      <a:xfrm>
                        <a:off x="395288" y="5913438"/>
                        <a:ext cx="2292350" cy="862012"/>
                      </a:xfrm>
                      <a:prstGeom prst="rect">
                        <a:avLst/>
                      </a:prstGeom>
                      <a:solidFill>
                        <a:srgbClr val="FFCCFF"/>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20">
            <p14:nvContentPartPr>
              <p14:cNvPr id="26" name="Ink 25">
                <a:extLst>
                  <a:ext uri="{FF2B5EF4-FFF2-40B4-BE49-F238E27FC236}">
                    <a16:creationId xmlns:a16="http://schemas.microsoft.com/office/drawing/2014/main" id="{F6EFE5CF-F14A-CB6E-5D7C-86401F889A0E}"/>
                  </a:ext>
                </a:extLst>
              </p14:cNvPr>
              <p14:cNvContentPartPr/>
              <p14:nvPr/>
            </p14:nvContentPartPr>
            <p14:xfrm>
              <a:off x="2950915" y="6355959"/>
              <a:ext cx="393480" cy="50400"/>
            </p14:xfrm>
          </p:contentPart>
        </mc:Choice>
        <mc:Fallback xmlns="">
          <p:pic>
            <p:nvPicPr>
              <p:cNvPr id="26" name="Ink 25">
                <a:extLst>
                  <a:ext uri="{FF2B5EF4-FFF2-40B4-BE49-F238E27FC236}">
                    <a16:creationId xmlns:a16="http://schemas.microsoft.com/office/drawing/2014/main" id="{F6EFE5CF-F14A-CB6E-5D7C-86401F889A0E}"/>
                  </a:ext>
                </a:extLst>
              </p:cNvPr>
              <p:cNvPicPr/>
              <p:nvPr/>
            </p:nvPicPr>
            <p:blipFill>
              <a:blip r:embed="rId17"/>
              <a:stretch>
                <a:fillRect/>
              </a:stretch>
            </p:blipFill>
            <p:spPr>
              <a:xfrm>
                <a:off x="2941915" y="6346959"/>
                <a:ext cx="411120" cy="68040"/>
              </a:xfrm>
              <a:prstGeom prst="rect">
                <a:avLst/>
              </a:prstGeom>
            </p:spPr>
          </p:pic>
        </mc:Fallback>
      </mc:AlternateContent>
      <p:sp>
        <p:nvSpPr>
          <p:cNvPr id="27" name="TextBox 26">
            <a:extLst>
              <a:ext uri="{FF2B5EF4-FFF2-40B4-BE49-F238E27FC236}">
                <a16:creationId xmlns:a16="http://schemas.microsoft.com/office/drawing/2014/main" id="{2AA86DC5-0EEB-046C-CF01-AB0C79B91A4A}"/>
              </a:ext>
            </a:extLst>
          </p:cNvPr>
          <p:cNvSpPr txBox="1"/>
          <p:nvPr/>
        </p:nvSpPr>
        <p:spPr>
          <a:xfrm>
            <a:off x="3478174" y="5809765"/>
            <a:ext cx="3043568" cy="954107"/>
          </a:xfrm>
          <a:prstGeom prst="rect">
            <a:avLst/>
          </a:prstGeom>
          <a:noFill/>
        </p:spPr>
        <p:txBody>
          <a:bodyPr wrap="square" rtlCol="0">
            <a:spAutoFit/>
          </a:bodyPr>
          <a:lstStyle/>
          <a:p>
            <a:r>
              <a:rPr lang="en-US" sz="1400"/>
              <a:t>gini impurity of outcome, given knowledge of variable A.  If 0, then the two are perfectly correlated.  If ½, then completely uncorrelated.  </a:t>
            </a:r>
          </a:p>
        </p:txBody>
      </p:sp>
      <p:graphicFrame>
        <p:nvGraphicFramePr>
          <p:cNvPr id="28" name="Object 27">
            <a:extLst>
              <a:ext uri="{FF2B5EF4-FFF2-40B4-BE49-F238E27FC236}">
                <a16:creationId xmlns:a16="http://schemas.microsoft.com/office/drawing/2014/main" id="{2E7BCFA7-3DCE-497B-E924-8AEDD89E0E32}"/>
              </a:ext>
            </a:extLst>
          </p:cNvPr>
          <p:cNvGraphicFramePr>
            <a:graphicFrameLocks noChangeAspect="1"/>
          </p:cNvGraphicFramePr>
          <p:nvPr>
            <p:extLst>
              <p:ext uri="{D42A27DB-BD31-4B8C-83A1-F6EECF244321}">
                <p14:modId xmlns:p14="http://schemas.microsoft.com/office/powerpoint/2010/main" val="3225910954"/>
              </p:ext>
            </p:extLst>
          </p:nvPr>
        </p:nvGraphicFramePr>
        <p:xfrm>
          <a:off x="6821924" y="6162833"/>
          <a:ext cx="2189991" cy="254695"/>
        </p:xfrm>
        <a:graphic>
          <a:graphicData uri="http://schemas.openxmlformats.org/presentationml/2006/ole">
            <mc:AlternateContent xmlns:mc="http://schemas.openxmlformats.org/markup-compatibility/2006">
              <mc:Choice xmlns:v="urn:schemas-microsoft-com:vml" Requires="v">
                <p:oleObj name="Equation" r:id="rId21" imgW="1739880" imgH="203040" progId="Equation.DSMT4">
                  <p:embed/>
                </p:oleObj>
              </mc:Choice>
              <mc:Fallback>
                <p:oleObj name="Equation" r:id="rId21" imgW="1739880" imgH="203040" progId="Equation.DSMT4">
                  <p:embed/>
                  <p:pic>
                    <p:nvPicPr>
                      <p:cNvPr id="0" name=""/>
                      <p:cNvPicPr/>
                      <p:nvPr/>
                    </p:nvPicPr>
                    <p:blipFill>
                      <a:blip r:embed="rId22"/>
                      <a:stretch>
                        <a:fillRect/>
                      </a:stretch>
                    </p:blipFill>
                    <p:spPr>
                      <a:xfrm>
                        <a:off x="6821924" y="6162833"/>
                        <a:ext cx="2189991" cy="254695"/>
                      </a:xfrm>
                      <a:prstGeom prst="rect">
                        <a:avLst/>
                      </a:prstGeom>
                      <a:solidFill>
                        <a:srgbClr val="FFCCFF"/>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23">
            <p14:nvContentPartPr>
              <p14:cNvPr id="29" name="Ink 28">
                <a:extLst>
                  <a:ext uri="{FF2B5EF4-FFF2-40B4-BE49-F238E27FC236}">
                    <a16:creationId xmlns:a16="http://schemas.microsoft.com/office/drawing/2014/main" id="{4E441089-FCEE-BDA1-CAC4-0547E6AC5A98}"/>
                  </a:ext>
                </a:extLst>
              </p14:cNvPr>
              <p14:cNvContentPartPr/>
              <p14:nvPr/>
            </p14:nvContentPartPr>
            <p14:xfrm>
              <a:off x="9073424" y="6254952"/>
              <a:ext cx="393480" cy="50400"/>
            </p14:xfrm>
          </p:contentPart>
        </mc:Choice>
        <mc:Fallback xmlns="">
          <p:pic>
            <p:nvPicPr>
              <p:cNvPr id="29" name="Ink 28">
                <a:extLst>
                  <a:ext uri="{FF2B5EF4-FFF2-40B4-BE49-F238E27FC236}">
                    <a16:creationId xmlns:a16="http://schemas.microsoft.com/office/drawing/2014/main" id="{4E441089-FCEE-BDA1-CAC4-0547E6AC5A98}"/>
                  </a:ext>
                </a:extLst>
              </p:cNvPr>
              <p:cNvPicPr/>
              <p:nvPr/>
            </p:nvPicPr>
            <p:blipFill>
              <a:blip r:embed="rId17"/>
              <a:stretch>
                <a:fillRect/>
              </a:stretch>
            </p:blipFill>
            <p:spPr>
              <a:xfrm>
                <a:off x="9064424" y="6245952"/>
                <a:ext cx="411120" cy="68040"/>
              </a:xfrm>
              <a:prstGeom prst="rect">
                <a:avLst/>
              </a:prstGeom>
            </p:spPr>
          </p:pic>
        </mc:Fallback>
      </mc:AlternateContent>
      <p:sp>
        <p:nvSpPr>
          <p:cNvPr id="30" name="TextBox 29">
            <a:extLst>
              <a:ext uri="{FF2B5EF4-FFF2-40B4-BE49-F238E27FC236}">
                <a16:creationId xmlns:a16="http://schemas.microsoft.com/office/drawing/2014/main" id="{3A24AC21-61D6-95BA-7B61-9F81DFAC5DCE}"/>
              </a:ext>
            </a:extLst>
          </p:cNvPr>
          <p:cNvSpPr txBox="1"/>
          <p:nvPr/>
        </p:nvSpPr>
        <p:spPr>
          <a:xfrm>
            <a:off x="9528412" y="5340295"/>
            <a:ext cx="2652885" cy="1384995"/>
          </a:xfrm>
          <a:prstGeom prst="rect">
            <a:avLst/>
          </a:prstGeom>
          <a:noFill/>
        </p:spPr>
        <p:txBody>
          <a:bodyPr wrap="square" rtlCol="0">
            <a:spAutoFit/>
          </a:bodyPr>
          <a:lstStyle/>
          <a:p>
            <a:r>
              <a:rPr lang="en-US" sz="1400"/>
              <a:t>impurity loss of variable A is defined as the difference it makes to the impurity of the outcome variable.  We’d start our decision tree algorithm with the variable with highest impurity loss.  </a:t>
            </a:r>
          </a:p>
        </p:txBody>
      </p:sp>
      <p:pic>
        <p:nvPicPr>
          <p:cNvPr id="33" name="Picture 32" descr="Table&#10;&#10;Description automatically generated">
            <a:extLst>
              <a:ext uri="{FF2B5EF4-FFF2-40B4-BE49-F238E27FC236}">
                <a16:creationId xmlns:a16="http://schemas.microsoft.com/office/drawing/2014/main" id="{B2D44EE7-B677-A896-C1FC-BB4D19AD9D2A}"/>
              </a:ext>
            </a:extLst>
          </p:cNvPr>
          <p:cNvPicPr>
            <a:picLocks noChangeAspect="1"/>
          </p:cNvPicPr>
          <p:nvPr/>
        </p:nvPicPr>
        <p:blipFill>
          <a:blip r:embed="rId24"/>
          <a:stretch>
            <a:fillRect/>
          </a:stretch>
        </p:blipFill>
        <p:spPr>
          <a:xfrm>
            <a:off x="342866" y="1777503"/>
            <a:ext cx="3208212" cy="2919652"/>
          </a:xfrm>
          <a:prstGeom prst="rect">
            <a:avLst/>
          </a:prstGeom>
        </p:spPr>
      </p:pic>
    </p:spTree>
    <p:extLst>
      <p:ext uri="{BB962C8B-B14F-4D97-AF65-F5344CB8AC3E}">
        <p14:creationId xmlns:p14="http://schemas.microsoft.com/office/powerpoint/2010/main" val="2326401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2851355" y="119923"/>
            <a:ext cx="566338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00B050"/>
                </a:solidFill>
                <a:effectLst/>
                <a:uLnTx/>
                <a:uFillTx/>
                <a:latin typeface="Calibri" panose="020F0502020204030204"/>
                <a:ea typeface="+mn-ea"/>
                <a:cs typeface="+mn-cs"/>
              </a:rPr>
              <a:t>Decision Trees + Random Forest</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85B1918-EFA9-9C77-E045-4027BFBC31FB}"/>
                  </a:ext>
                </a:extLst>
              </p:cNvPr>
              <p:cNvSpPr txBox="1"/>
              <p:nvPr/>
            </p:nvSpPr>
            <p:spPr>
              <a:xfrm>
                <a:off x="320709" y="1270160"/>
                <a:ext cx="10976555" cy="1330492"/>
              </a:xfrm>
              <a:prstGeom prst="rect">
                <a:avLst/>
              </a:prstGeom>
              <a:noFill/>
            </p:spPr>
            <p:txBody>
              <a:bodyPr wrap="square" rtlCol="0">
                <a:spAutoFit/>
              </a:bodyPr>
              <a:lstStyle/>
              <a:p>
                <a:r>
                  <a:rPr lang="en-US" sz="1600"/>
                  <a:t>Next we would normally find which of the columns of X (3 total in this case) have the largest information gain or gini impurity loss vis a vis the outcome, and make the first node of the decision tree that column.  But instead, we’ll pick a random number (clustered around </a:t>
                </a:r>
                <a14:m>
                  <m:oMath xmlns:m="http://schemas.openxmlformats.org/officeDocument/2006/math">
                    <m:rad>
                      <m:radPr>
                        <m:degHide m:val="on"/>
                        <m:ctrlPr>
                          <a:rPr lang="en-US" sz="1600" i="1" smtClean="0">
                            <a:latin typeface="Cambria Math" panose="02040503050406030204" pitchFamily="18" charset="0"/>
                          </a:rPr>
                        </m:ctrlPr>
                      </m:radPr>
                      <m:deg/>
                      <m:e>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𝑛</m:t>
                            </m:r>
                          </m:e>
                          <m:sub>
                            <m:r>
                              <a:rPr lang="en-US" sz="1600" b="0" i="1" smtClean="0">
                                <a:latin typeface="Cambria Math" panose="02040503050406030204" pitchFamily="18" charset="0"/>
                              </a:rPr>
                              <m:t>𝑐𝑜𝑙𝑢𝑚𝑛𝑠</m:t>
                            </m:r>
                          </m:sub>
                        </m:sSub>
                      </m:e>
                    </m:rad>
                  </m:oMath>
                </a14:m>
                <a:r>
                  <a:rPr lang="en-US" sz="1600"/>
                  <a:t> ) of columns, and determine which of </a:t>
                </a:r>
                <a:r>
                  <a:rPr lang="en-US" sz="1600" i="1"/>
                  <a:t>those</a:t>
                </a:r>
                <a:r>
                  <a:rPr lang="en-US" sz="1600"/>
                  <a:t> has the largest IG, etc., and start the decision tree with </a:t>
                </a:r>
                <a:r>
                  <a:rPr lang="en-US" sz="1600" i="1"/>
                  <a:t>that</a:t>
                </a:r>
                <a:r>
                  <a:rPr lang="en-US" sz="1600"/>
                  <a:t> column.  So apropos the our  set, choose √3 ~ 2 columns at random.  We’ll say Loves Popcorn and Loves Soda.  And we find Loves Soda has the largest GIL.  So we have: </a:t>
                </a:r>
              </a:p>
            </p:txBody>
          </p:sp>
        </mc:Choice>
        <mc:Fallback xmlns="">
          <p:sp>
            <p:nvSpPr>
              <p:cNvPr id="4" name="TextBox 3">
                <a:extLst>
                  <a:ext uri="{FF2B5EF4-FFF2-40B4-BE49-F238E27FC236}">
                    <a16:creationId xmlns:a16="http://schemas.microsoft.com/office/drawing/2014/main" id="{985B1918-EFA9-9C77-E045-4027BFBC31FB}"/>
                  </a:ext>
                </a:extLst>
              </p:cNvPr>
              <p:cNvSpPr txBox="1">
                <a:spLocks noRot="1" noChangeAspect="1" noMove="1" noResize="1" noEditPoints="1" noAdjustHandles="1" noChangeArrowheads="1" noChangeShapeType="1" noTextEdit="1"/>
              </p:cNvSpPr>
              <p:nvPr/>
            </p:nvSpPr>
            <p:spPr>
              <a:xfrm>
                <a:off x="320709" y="1270160"/>
                <a:ext cx="10976555" cy="1330492"/>
              </a:xfrm>
              <a:prstGeom prst="rect">
                <a:avLst/>
              </a:prstGeom>
              <a:blipFill>
                <a:blip r:embed="rId2"/>
                <a:stretch>
                  <a:fillRect l="-333" t="-1370" b="-45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88C70C1-688A-F944-FCE3-1735C9CB59AF}"/>
                  </a:ext>
                </a:extLst>
              </p:cNvPr>
              <p:cNvSpPr txBox="1"/>
              <p:nvPr/>
            </p:nvSpPr>
            <p:spPr>
              <a:xfrm>
                <a:off x="320709" y="931606"/>
                <a:ext cx="8036710" cy="345607"/>
              </a:xfrm>
              <a:prstGeom prst="rect">
                <a:avLst/>
              </a:prstGeom>
              <a:noFill/>
            </p:spPr>
            <p:txBody>
              <a:bodyPr wrap="square" rtlCol="0">
                <a:spAutoFit/>
              </a:bodyPr>
              <a:lstStyle/>
              <a:p>
                <a:r>
                  <a:rPr lang="en-US" sz="1600" i="1">
                    <a:solidFill>
                      <a:srgbClr val="0000FF"/>
                    </a:solidFill>
                  </a:rPr>
                  <a:t>first tree: pick random sample of ~ </a:t>
                </a:r>
                <a14:m>
                  <m:oMath xmlns:m="http://schemas.openxmlformats.org/officeDocument/2006/math">
                    <m:rad>
                      <m:radPr>
                        <m:degHide m:val="on"/>
                        <m:ctrlPr>
                          <a:rPr lang="en-US" sz="1600" i="1" smtClean="0">
                            <a:latin typeface="Cambria Math" panose="02040503050406030204" pitchFamily="18" charset="0"/>
                          </a:rPr>
                        </m:ctrlPr>
                      </m:radPr>
                      <m:deg/>
                      <m:e>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𝑛</m:t>
                            </m:r>
                          </m:e>
                          <m:sub>
                            <m:r>
                              <a:rPr lang="en-US" sz="1600" b="0" i="1" smtClean="0">
                                <a:latin typeface="Cambria Math" panose="02040503050406030204" pitchFamily="18" charset="0"/>
                              </a:rPr>
                              <m:t>𝑐𝑜𝑙𝑢𝑚𝑛𝑠</m:t>
                            </m:r>
                          </m:sub>
                        </m:sSub>
                      </m:e>
                    </m:rad>
                  </m:oMath>
                </a14:m>
                <a:r>
                  <a:rPr lang="en-US" sz="1600" i="1">
                    <a:solidFill>
                      <a:srgbClr val="0000FF"/>
                    </a:solidFill>
                  </a:rPr>
                  <a:t> columns from which to create the nodes.</a:t>
                </a:r>
              </a:p>
            </p:txBody>
          </p:sp>
        </mc:Choice>
        <mc:Fallback xmlns="">
          <p:sp>
            <p:nvSpPr>
              <p:cNvPr id="9" name="TextBox 8">
                <a:extLst>
                  <a:ext uri="{FF2B5EF4-FFF2-40B4-BE49-F238E27FC236}">
                    <a16:creationId xmlns:a16="http://schemas.microsoft.com/office/drawing/2014/main" id="{488C70C1-688A-F944-FCE3-1735C9CB59AF}"/>
                  </a:ext>
                </a:extLst>
              </p:cNvPr>
              <p:cNvSpPr txBox="1">
                <a:spLocks noRot="1" noChangeAspect="1" noMove="1" noResize="1" noEditPoints="1" noAdjustHandles="1" noChangeArrowheads="1" noChangeShapeType="1" noTextEdit="1"/>
              </p:cNvSpPr>
              <p:nvPr/>
            </p:nvSpPr>
            <p:spPr>
              <a:xfrm>
                <a:off x="320709" y="931606"/>
                <a:ext cx="8036710" cy="345607"/>
              </a:xfrm>
              <a:prstGeom prst="rect">
                <a:avLst/>
              </a:prstGeom>
              <a:blipFill>
                <a:blip r:embed="rId3"/>
                <a:stretch>
                  <a:fillRect l="-455" t="-3509" b="-21053"/>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D4B0FBB9-2907-DB6E-26F5-BA9D4B8EEAEB}"/>
              </a:ext>
            </a:extLst>
          </p:cNvPr>
          <p:cNvSpPr txBox="1"/>
          <p:nvPr/>
        </p:nvSpPr>
        <p:spPr>
          <a:xfrm>
            <a:off x="320708" y="4159024"/>
            <a:ext cx="9796685" cy="584775"/>
          </a:xfrm>
          <a:prstGeom prst="rect">
            <a:avLst/>
          </a:prstGeom>
          <a:noFill/>
        </p:spPr>
        <p:txBody>
          <a:bodyPr wrap="square">
            <a:spAutoFit/>
          </a:bodyPr>
          <a:lstStyle/>
          <a:p>
            <a:r>
              <a:rPr lang="en-US" sz="1600"/>
              <a:t>Then for each leaf, we’d repeat.  This time 2 columns is all we have left.  Turns out Age has greater IGL, so we have our first decision tree:</a:t>
            </a:r>
          </a:p>
        </p:txBody>
      </p:sp>
      <p:pic>
        <p:nvPicPr>
          <p:cNvPr id="2" name="Picture 1" descr="Diagram&#10;&#10;Description automatically generated">
            <a:extLst>
              <a:ext uri="{FF2B5EF4-FFF2-40B4-BE49-F238E27FC236}">
                <a16:creationId xmlns:a16="http://schemas.microsoft.com/office/drawing/2014/main" id="{19EABFE2-36E4-5E35-DE57-839E04929D04}"/>
              </a:ext>
            </a:extLst>
          </p:cNvPr>
          <p:cNvPicPr>
            <a:picLocks noChangeAspect="1"/>
          </p:cNvPicPr>
          <p:nvPr/>
        </p:nvPicPr>
        <p:blipFill>
          <a:blip r:embed="rId4"/>
          <a:stretch>
            <a:fillRect/>
          </a:stretch>
        </p:blipFill>
        <p:spPr>
          <a:xfrm>
            <a:off x="348326" y="2637524"/>
            <a:ext cx="2735580" cy="1452880"/>
          </a:xfrm>
          <a:prstGeom prst="rect">
            <a:avLst/>
          </a:prstGeom>
        </p:spPr>
      </p:pic>
      <p:pic>
        <p:nvPicPr>
          <p:cNvPr id="5" name="Picture 4" descr="Diagram&#10;&#10;Description automatically generated with medium confidence">
            <a:extLst>
              <a:ext uri="{FF2B5EF4-FFF2-40B4-BE49-F238E27FC236}">
                <a16:creationId xmlns:a16="http://schemas.microsoft.com/office/drawing/2014/main" id="{76E88799-9FB4-F87F-229C-5377D0EA86F9}"/>
              </a:ext>
            </a:extLst>
          </p:cNvPr>
          <p:cNvPicPr>
            <a:picLocks noChangeAspect="1"/>
          </p:cNvPicPr>
          <p:nvPr/>
        </p:nvPicPr>
        <p:blipFill>
          <a:blip r:embed="rId5"/>
          <a:stretch>
            <a:fillRect/>
          </a:stretch>
        </p:blipFill>
        <p:spPr>
          <a:xfrm>
            <a:off x="320708" y="4812419"/>
            <a:ext cx="2925466" cy="1911563"/>
          </a:xfrm>
          <a:prstGeom prst="rect">
            <a:avLst/>
          </a:prstGeom>
        </p:spPr>
      </p:pic>
    </p:spTree>
    <p:extLst>
      <p:ext uri="{BB962C8B-B14F-4D97-AF65-F5344CB8AC3E}">
        <p14:creationId xmlns:p14="http://schemas.microsoft.com/office/powerpoint/2010/main" val="2374208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2861186" y="119923"/>
            <a:ext cx="569663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00B050"/>
                </a:solidFill>
                <a:effectLst/>
                <a:uLnTx/>
                <a:uFillTx/>
                <a:latin typeface="Calibri" panose="020F0502020204030204"/>
                <a:ea typeface="+mn-ea"/>
                <a:cs typeface="+mn-cs"/>
              </a:rPr>
              <a:t>Decision Trees + Random Forest</a:t>
            </a:r>
          </a:p>
        </p:txBody>
      </p:sp>
      <p:sp>
        <p:nvSpPr>
          <p:cNvPr id="4" name="TextBox 3">
            <a:extLst>
              <a:ext uri="{FF2B5EF4-FFF2-40B4-BE49-F238E27FC236}">
                <a16:creationId xmlns:a16="http://schemas.microsoft.com/office/drawing/2014/main" id="{985B1918-EFA9-9C77-E045-4027BFBC31FB}"/>
              </a:ext>
            </a:extLst>
          </p:cNvPr>
          <p:cNvSpPr txBox="1"/>
          <p:nvPr/>
        </p:nvSpPr>
        <p:spPr>
          <a:xfrm>
            <a:off x="399605" y="1361845"/>
            <a:ext cx="10976555" cy="338554"/>
          </a:xfrm>
          <a:prstGeom prst="rect">
            <a:avLst/>
          </a:prstGeom>
          <a:noFill/>
        </p:spPr>
        <p:txBody>
          <a:bodyPr wrap="square" rtlCol="0">
            <a:spAutoFit/>
          </a:bodyPr>
          <a:lstStyle/>
          <a:p>
            <a:r>
              <a:rPr lang="en-US" sz="1600"/>
              <a:t>Then we create another tree in the same way.  This time, a random sample of the data yields the following training/testing split:</a:t>
            </a:r>
          </a:p>
        </p:txBody>
      </p:sp>
      <p:sp>
        <p:nvSpPr>
          <p:cNvPr id="6" name="TextBox 5">
            <a:extLst>
              <a:ext uri="{FF2B5EF4-FFF2-40B4-BE49-F238E27FC236}">
                <a16:creationId xmlns:a16="http://schemas.microsoft.com/office/drawing/2014/main" id="{EE5A0F03-98CF-39B6-1E9F-B412C701DDC8}"/>
              </a:ext>
            </a:extLst>
          </p:cNvPr>
          <p:cNvSpPr txBox="1"/>
          <p:nvPr/>
        </p:nvSpPr>
        <p:spPr>
          <a:xfrm>
            <a:off x="409199" y="1788655"/>
            <a:ext cx="1052610" cy="369332"/>
          </a:xfrm>
          <a:prstGeom prst="rect">
            <a:avLst/>
          </a:prstGeom>
          <a:noFill/>
        </p:spPr>
        <p:txBody>
          <a:bodyPr wrap="square" rtlCol="0">
            <a:spAutoFit/>
          </a:bodyPr>
          <a:lstStyle/>
          <a:p>
            <a:r>
              <a:rPr lang="en-US" b="1" u="sng"/>
              <a:t>training</a:t>
            </a:r>
          </a:p>
        </p:txBody>
      </p:sp>
      <p:sp>
        <p:nvSpPr>
          <p:cNvPr id="7" name="TextBox 6">
            <a:extLst>
              <a:ext uri="{FF2B5EF4-FFF2-40B4-BE49-F238E27FC236}">
                <a16:creationId xmlns:a16="http://schemas.microsoft.com/office/drawing/2014/main" id="{169E4426-9FF2-663C-793A-1EB4C922821E}"/>
              </a:ext>
            </a:extLst>
          </p:cNvPr>
          <p:cNvSpPr txBox="1"/>
          <p:nvPr/>
        </p:nvSpPr>
        <p:spPr>
          <a:xfrm>
            <a:off x="5424128" y="1808920"/>
            <a:ext cx="1052610" cy="369332"/>
          </a:xfrm>
          <a:prstGeom prst="rect">
            <a:avLst/>
          </a:prstGeom>
          <a:noFill/>
        </p:spPr>
        <p:txBody>
          <a:bodyPr wrap="square" rtlCol="0">
            <a:spAutoFit/>
          </a:bodyPr>
          <a:lstStyle/>
          <a:p>
            <a:r>
              <a:rPr lang="en-US" b="1" u="sng"/>
              <a:t>testing</a:t>
            </a:r>
          </a:p>
        </p:txBody>
      </p:sp>
      <p:sp>
        <p:nvSpPr>
          <p:cNvPr id="9" name="TextBox 8">
            <a:extLst>
              <a:ext uri="{FF2B5EF4-FFF2-40B4-BE49-F238E27FC236}">
                <a16:creationId xmlns:a16="http://schemas.microsoft.com/office/drawing/2014/main" id="{488C70C1-688A-F944-FCE3-1735C9CB59AF}"/>
              </a:ext>
            </a:extLst>
          </p:cNvPr>
          <p:cNvSpPr txBox="1"/>
          <p:nvPr/>
        </p:nvSpPr>
        <p:spPr>
          <a:xfrm>
            <a:off x="409199" y="1088923"/>
            <a:ext cx="5696633" cy="338554"/>
          </a:xfrm>
          <a:prstGeom prst="rect">
            <a:avLst/>
          </a:prstGeom>
          <a:noFill/>
        </p:spPr>
        <p:txBody>
          <a:bodyPr wrap="square" rtlCol="0">
            <a:spAutoFit/>
          </a:bodyPr>
          <a:lstStyle/>
          <a:p>
            <a:r>
              <a:rPr lang="en-US" sz="1600" i="1">
                <a:solidFill>
                  <a:srgbClr val="0000FF"/>
                </a:solidFill>
              </a:rPr>
              <a:t>second tree: same as the first tree</a:t>
            </a:r>
          </a:p>
        </p:txBody>
      </p:sp>
      <p:pic>
        <p:nvPicPr>
          <p:cNvPr id="10" name="Picture 9">
            <a:extLst>
              <a:ext uri="{FF2B5EF4-FFF2-40B4-BE49-F238E27FC236}">
                <a16:creationId xmlns:a16="http://schemas.microsoft.com/office/drawing/2014/main" id="{A4AD9D9A-5064-C2DB-341E-D9A8C09D93C7}"/>
              </a:ext>
            </a:extLst>
          </p:cNvPr>
          <p:cNvPicPr>
            <a:picLocks noChangeAspect="1"/>
          </p:cNvPicPr>
          <p:nvPr/>
        </p:nvPicPr>
        <p:blipFill>
          <a:blip r:embed="rId2"/>
          <a:stretch>
            <a:fillRect/>
          </a:stretch>
        </p:blipFill>
        <p:spPr>
          <a:xfrm>
            <a:off x="458360" y="2148756"/>
            <a:ext cx="4427604" cy="1767993"/>
          </a:xfrm>
          <a:prstGeom prst="rect">
            <a:avLst/>
          </a:prstGeom>
        </p:spPr>
      </p:pic>
      <p:pic>
        <p:nvPicPr>
          <p:cNvPr id="11" name="Picture 10">
            <a:extLst>
              <a:ext uri="{FF2B5EF4-FFF2-40B4-BE49-F238E27FC236}">
                <a16:creationId xmlns:a16="http://schemas.microsoft.com/office/drawing/2014/main" id="{9EBF73BE-6E85-F1A0-8ACE-188CD0745EB3}"/>
              </a:ext>
            </a:extLst>
          </p:cNvPr>
          <p:cNvPicPr>
            <a:picLocks noChangeAspect="1"/>
          </p:cNvPicPr>
          <p:nvPr/>
        </p:nvPicPr>
        <p:blipFill>
          <a:blip r:embed="rId3"/>
          <a:stretch>
            <a:fillRect/>
          </a:stretch>
        </p:blipFill>
        <p:spPr>
          <a:xfrm>
            <a:off x="5535616" y="2178252"/>
            <a:ext cx="4404742" cy="708721"/>
          </a:xfrm>
          <a:prstGeom prst="rect">
            <a:avLst/>
          </a:prstGeom>
        </p:spPr>
      </p:pic>
      <p:sp>
        <p:nvSpPr>
          <p:cNvPr id="12" name="TextBox 11">
            <a:extLst>
              <a:ext uri="{FF2B5EF4-FFF2-40B4-BE49-F238E27FC236}">
                <a16:creationId xmlns:a16="http://schemas.microsoft.com/office/drawing/2014/main" id="{167E719F-0813-3EDF-7ADE-23276C096712}"/>
              </a:ext>
            </a:extLst>
          </p:cNvPr>
          <p:cNvSpPr txBox="1"/>
          <p:nvPr/>
        </p:nvSpPr>
        <p:spPr>
          <a:xfrm>
            <a:off x="458360" y="4047980"/>
            <a:ext cx="10976555" cy="338554"/>
          </a:xfrm>
          <a:prstGeom prst="rect">
            <a:avLst/>
          </a:prstGeom>
          <a:noFill/>
        </p:spPr>
        <p:txBody>
          <a:bodyPr wrap="square" rtlCol="0">
            <a:spAutoFit/>
          </a:bodyPr>
          <a:lstStyle/>
          <a:p>
            <a:r>
              <a:rPr lang="en-US" sz="1600"/>
              <a:t>And going through the whole process of randomly selecting columns to create the nodes of tree, we end up with, this time:</a:t>
            </a:r>
          </a:p>
        </p:txBody>
      </p:sp>
      <p:pic>
        <p:nvPicPr>
          <p:cNvPr id="5" name="Picture 4" descr="Diagram&#10;&#10;Description automatically generated with medium confidence">
            <a:extLst>
              <a:ext uri="{FF2B5EF4-FFF2-40B4-BE49-F238E27FC236}">
                <a16:creationId xmlns:a16="http://schemas.microsoft.com/office/drawing/2014/main" id="{124BBB11-5C02-FEA1-9B23-E34CECFA9E67}"/>
              </a:ext>
            </a:extLst>
          </p:cNvPr>
          <p:cNvPicPr>
            <a:picLocks noChangeAspect="1"/>
          </p:cNvPicPr>
          <p:nvPr/>
        </p:nvPicPr>
        <p:blipFill>
          <a:blip r:embed="rId4"/>
          <a:stretch>
            <a:fillRect/>
          </a:stretch>
        </p:blipFill>
        <p:spPr>
          <a:xfrm>
            <a:off x="458360" y="4461928"/>
            <a:ext cx="3395885" cy="2269617"/>
          </a:xfrm>
          <a:prstGeom prst="rect">
            <a:avLst/>
          </a:prstGeom>
        </p:spPr>
      </p:pic>
    </p:spTree>
    <p:extLst>
      <p:ext uri="{BB962C8B-B14F-4D97-AF65-F5344CB8AC3E}">
        <p14:creationId xmlns:p14="http://schemas.microsoft.com/office/powerpoint/2010/main" val="2234384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2939844" y="45026"/>
            <a:ext cx="55945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00B050"/>
                </a:solidFill>
                <a:effectLst/>
                <a:uLnTx/>
                <a:uFillTx/>
                <a:latin typeface="Calibri" panose="020F0502020204030204"/>
                <a:ea typeface="+mn-ea"/>
                <a:cs typeface="+mn-cs"/>
              </a:rPr>
              <a:t>Decision Trees + Random Forest</a:t>
            </a:r>
          </a:p>
        </p:txBody>
      </p:sp>
      <p:sp>
        <p:nvSpPr>
          <p:cNvPr id="6" name="TextBox 5">
            <a:extLst>
              <a:ext uri="{FF2B5EF4-FFF2-40B4-BE49-F238E27FC236}">
                <a16:creationId xmlns:a16="http://schemas.microsoft.com/office/drawing/2014/main" id="{81CB4DEB-28C3-DA78-DBEA-66E144DC7491}"/>
              </a:ext>
            </a:extLst>
          </p:cNvPr>
          <p:cNvSpPr txBox="1"/>
          <p:nvPr/>
        </p:nvSpPr>
        <p:spPr>
          <a:xfrm>
            <a:off x="265471" y="900289"/>
            <a:ext cx="11661058" cy="3785652"/>
          </a:xfrm>
          <a:prstGeom prst="rect">
            <a:avLst/>
          </a:prstGeom>
          <a:noFill/>
        </p:spPr>
        <p:txBody>
          <a:bodyPr wrap="square">
            <a:spAutoFit/>
          </a:bodyPr>
          <a:lstStyle/>
          <a:p>
            <a:pPr marL="0" marR="0">
              <a:spcBef>
                <a:spcPts val="0"/>
              </a:spcBef>
              <a:spcAft>
                <a:spcPts val="0"/>
              </a:spcAft>
            </a:pPr>
            <a:r>
              <a:rPr lang="en-US" sz="1600" i="1">
                <a:solidFill>
                  <a:srgbClr val="0000FF"/>
                </a:solidFill>
                <a:effectLst/>
                <a:ea typeface="Calibri" panose="020F0502020204030204" pitchFamily="34" charset="0"/>
                <a:cs typeface="Times New Roman" panose="02020603050405020304" pitchFamily="18" charset="0"/>
              </a:rPr>
              <a:t>Create another Bootstrapped Decision Tree, etc.</a:t>
            </a:r>
            <a:endParaRPr lang="en-US" sz="1600">
              <a:solidFill>
                <a:srgbClr val="0000FF"/>
              </a:solidFill>
              <a:effectLst/>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ea typeface="Calibri" panose="020F0502020204030204" pitchFamily="34" charset="0"/>
                <a:cs typeface="Times New Roman" panose="02020603050405020304" pitchFamily="18" charset="0"/>
              </a:rPr>
              <a:t>And we would then do another random sample, and repeat the process.  </a:t>
            </a:r>
          </a:p>
          <a:p>
            <a:pPr marL="0" marR="0">
              <a:spcBef>
                <a:spcPts val="0"/>
              </a:spcBef>
              <a:spcAft>
                <a:spcPts val="0"/>
              </a:spcAft>
            </a:pPr>
            <a:r>
              <a:rPr lang="en-US" sz="1600">
                <a:effectLst/>
                <a:ea typeface="Calibri" panose="020F0502020204030204" pitchFamily="34" charset="0"/>
                <a:cs typeface="Times New Roman" panose="02020603050405020304" pitchFamily="18" charset="0"/>
              </a:rPr>
              <a:t> </a:t>
            </a:r>
          </a:p>
          <a:p>
            <a:pPr marL="0" marR="0">
              <a:spcBef>
                <a:spcPts val="0"/>
              </a:spcBef>
              <a:spcAft>
                <a:spcPts val="0"/>
              </a:spcAft>
            </a:pPr>
            <a:r>
              <a:rPr lang="en-US" sz="1600" i="1">
                <a:solidFill>
                  <a:srgbClr val="0000FF"/>
                </a:solidFill>
                <a:effectLst/>
                <a:ea typeface="Calibri" panose="020F0502020204030204" pitchFamily="34" charset="0"/>
                <a:cs typeface="Times New Roman" panose="02020603050405020304" pitchFamily="18" charset="0"/>
              </a:rPr>
              <a:t>Create different classes of Bootstrapped Decision Trees, etc.</a:t>
            </a:r>
            <a:endParaRPr lang="en-US" sz="1600">
              <a:solidFill>
                <a:srgbClr val="0000FF"/>
              </a:solidFill>
              <a:effectLst/>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ea typeface="Calibri" panose="020F0502020204030204" pitchFamily="34" charset="0"/>
                <a:cs typeface="Times New Roman" panose="02020603050405020304" pitchFamily="18" charset="0"/>
              </a:rPr>
              <a:t>We put </a:t>
            </a:r>
            <a:r>
              <a:rPr lang="en-US" sz="1600">
                <a:effectLst/>
                <a:ea typeface="Calibri" panose="020F0502020204030204" pitchFamily="34" charset="0"/>
                <a:cs typeface="Calibri" panose="020F0502020204030204" pitchFamily="34" charset="0"/>
              </a:rPr>
              <a:t>√</a:t>
            </a:r>
            <a:r>
              <a:rPr lang="en-US" sz="1600">
                <a:effectLst/>
                <a:ea typeface="Calibri" panose="020F0502020204030204" pitchFamily="34" charset="0"/>
                <a:cs typeface="Times New Roman" panose="02020603050405020304" pitchFamily="18" charset="0"/>
              </a:rPr>
              <a:t>3 ~ 2 columns in our subsets.  We could go back and put 3 in – which would be all of them.  Or we could go back and put 1 in – which would be pretty simple as in no need to calculate GI values.  </a:t>
            </a:r>
          </a:p>
          <a:p>
            <a:pPr marL="0" marR="0">
              <a:spcBef>
                <a:spcPts val="0"/>
              </a:spcBef>
              <a:spcAft>
                <a:spcPts val="0"/>
              </a:spcAft>
            </a:pPr>
            <a:r>
              <a:rPr lang="en-US" sz="1600">
                <a:effectLst/>
                <a:ea typeface="Calibri" panose="020F0502020204030204" pitchFamily="34" charset="0"/>
                <a:cs typeface="Times New Roman" panose="02020603050405020304" pitchFamily="18" charset="0"/>
              </a:rPr>
              <a:t> </a:t>
            </a:r>
          </a:p>
          <a:p>
            <a:pPr marL="0" marR="0">
              <a:spcBef>
                <a:spcPts val="0"/>
              </a:spcBef>
              <a:spcAft>
                <a:spcPts val="0"/>
              </a:spcAft>
            </a:pPr>
            <a:r>
              <a:rPr lang="en-US" sz="1600" i="1">
                <a:solidFill>
                  <a:srgbClr val="0000FF"/>
                </a:solidFill>
                <a:effectLst/>
                <a:ea typeface="Calibri" panose="020F0502020204030204" pitchFamily="34" charset="0"/>
                <a:cs typeface="Times New Roman" panose="02020603050405020304" pitchFamily="18" charset="0"/>
              </a:rPr>
              <a:t>Testing Random Forest of Decision Trees</a:t>
            </a:r>
            <a:endParaRPr lang="en-US" sz="1600">
              <a:solidFill>
                <a:srgbClr val="0000FF"/>
              </a:solidFill>
              <a:effectLst/>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ea typeface="Calibri" panose="020F0502020204030204" pitchFamily="34" charset="0"/>
                <a:cs typeface="Times New Roman" panose="02020603050405020304" pitchFamily="18" charset="0"/>
              </a:rPr>
              <a:t>Finally, to test our model, we would take a row of data from X, y, and test it on all the models for which it appears in X</a:t>
            </a:r>
            <a:r>
              <a:rPr lang="en-US" sz="1600" baseline="-25000">
                <a:effectLst/>
                <a:ea typeface="Calibri" panose="020F0502020204030204" pitchFamily="34" charset="0"/>
                <a:cs typeface="Times New Roman" panose="02020603050405020304" pitchFamily="18" charset="0"/>
              </a:rPr>
              <a:t>test</a:t>
            </a:r>
            <a:r>
              <a:rPr lang="en-US" sz="1600">
                <a:effectLst/>
                <a:ea typeface="Calibri" panose="020F0502020204030204" pitchFamily="34" charset="0"/>
                <a:cs typeface="Times New Roman" panose="02020603050405020304" pitchFamily="18" charset="0"/>
              </a:rPr>
              <a:t>, y</a:t>
            </a:r>
            <a:r>
              <a:rPr lang="en-US" sz="1600" baseline="-25000">
                <a:effectLst/>
                <a:ea typeface="Calibri" panose="020F0502020204030204" pitchFamily="34" charset="0"/>
                <a:cs typeface="Times New Roman" panose="02020603050405020304" pitchFamily="18" charset="0"/>
              </a:rPr>
              <a:t>test</a:t>
            </a:r>
            <a:r>
              <a:rPr lang="en-US" sz="1600">
                <a:effectLst/>
                <a:ea typeface="Calibri" panose="020F0502020204030204" pitchFamily="34" charset="0"/>
                <a:cs typeface="Times New Roman" panose="02020603050405020304" pitchFamily="18" charset="0"/>
              </a:rPr>
              <a:t>.  We’d obviously have to create a lot more decision trees for this to be a viable thing.  But so far, we could test row 4 in the first DT, and we could test rows 3, 7 in the second DT.  </a:t>
            </a:r>
          </a:p>
          <a:p>
            <a:pPr marL="0" marR="0">
              <a:spcBef>
                <a:spcPts val="0"/>
              </a:spcBef>
              <a:spcAft>
                <a:spcPts val="0"/>
              </a:spcAft>
            </a:pPr>
            <a:r>
              <a:rPr lang="en-US" sz="1600">
                <a:effectLst/>
                <a:ea typeface="Calibri" panose="020F0502020204030204" pitchFamily="34" charset="0"/>
                <a:cs typeface="Times New Roman" panose="02020603050405020304" pitchFamily="18" charset="0"/>
              </a:rPr>
              <a:t> </a:t>
            </a:r>
          </a:p>
          <a:p>
            <a:pPr marL="0" marR="0">
              <a:spcBef>
                <a:spcPts val="0"/>
              </a:spcBef>
              <a:spcAft>
                <a:spcPts val="0"/>
              </a:spcAft>
            </a:pPr>
            <a:r>
              <a:rPr lang="en-US" sz="1600" i="1">
                <a:solidFill>
                  <a:srgbClr val="0000FF"/>
                </a:solidFill>
                <a:effectLst/>
                <a:ea typeface="Calibri" panose="020F0502020204030204" pitchFamily="34" charset="0"/>
                <a:cs typeface="Times New Roman" panose="02020603050405020304" pitchFamily="18" charset="0"/>
              </a:rPr>
              <a:t>Predictions using Random Forest of Decision Trees</a:t>
            </a:r>
            <a:endParaRPr lang="en-US" sz="1600">
              <a:solidFill>
                <a:srgbClr val="0000FF"/>
              </a:solidFill>
              <a:effectLst/>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ea typeface="Calibri" panose="020F0502020204030204" pitchFamily="34" charset="0"/>
                <a:cs typeface="Times New Roman" panose="02020603050405020304" pitchFamily="18" charset="0"/>
              </a:rPr>
              <a:t>To make actual predictions on </a:t>
            </a:r>
            <a:r>
              <a:rPr lang="en-US" sz="1600" i="1">
                <a:effectLst/>
                <a:ea typeface="Calibri" panose="020F0502020204030204" pitchFamily="34" charset="0"/>
                <a:cs typeface="Times New Roman" panose="02020603050405020304" pitchFamily="18" charset="0"/>
              </a:rPr>
              <a:t>new</a:t>
            </a:r>
            <a:r>
              <a:rPr lang="en-US" sz="1600">
                <a:effectLst/>
                <a:ea typeface="Calibri" panose="020F0502020204030204" pitchFamily="34" charset="0"/>
                <a:cs typeface="Times New Roman" panose="02020603050405020304" pitchFamily="18" charset="0"/>
              </a:rPr>
              <a:t> data, we’d run the data through </a:t>
            </a:r>
            <a:r>
              <a:rPr lang="en-US" sz="1600" i="1">
                <a:effectLst/>
                <a:ea typeface="Calibri" panose="020F0502020204030204" pitchFamily="34" charset="0"/>
                <a:cs typeface="Times New Roman" panose="02020603050405020304" pitchFamily="18" charset="0"/>
              </a:rPr>
              <a:t>every</a:t>
            </a:r>
            <a:r>
              <a:rPr lang="en-US" sz="1600">
                <a:effectLst/>
                <a:ea typeface="Calibri" panose="020F0502020204030204" pitchFamily="34" charset="0"/>
                <a:cs typeface="Times New Roman" panose="02020603050405020304" pitchFamily="18" charset="0"/>
              </a:rPr>
              <a:t> model, and take as our official prediction whatever the majority outcome prediction is.  So for instance, insofar as we’ve progressed, say we have a 44 yr old person who loves popcorn, but not soda.  </a:t>
            </a:r>
          </a:p>
        </p:txBody>
      </p:sp>
      <p:sp>
        <p:nvSpPr>
          <p:cNvPr id="11" name="TextBox 10">
            <a:extLst>
              <a:ext uri="{FF2B5EF4-FFF2-40B4-BE49-F238E27FC236}">
                <a16:creationId xmlns:a16="http://schemas.microsoft.com/office/drawing/2014/main" id="{14200F1D-8957-D137-BF07-BB90277F4085}"/>
              </a:ext>
            </a:extLst>
          </p:cNvPr>
          <p:cNvSpPr txBox="1"/>
          <p:nvPr/>
        </p:nvSpPr>
        <p:spPr>
          <a:xfrm>
            <a:off x="7089057" y="5407427"/>
            <a:ext cx="4837472" cy="830997"/>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Then both DT’s predict this person Does Not Love Cool as Ice.  So we’d take our official prediction to be Does Not Love Cool as Ice.  Both trees are clearly working.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descr="Diagram&#10;&#10;Description automatically generated with medium confidence">
            <a:extLst>
              <a:ext uri="{FF2B5EF4-FFF2-40B4-BE49-F238E27FC236}">
                <a16:creationId xmlns:a16="http://schemas.microsoft.com/office/drawing/2014/main" id="{4F8A3C31-A1B4-91B4-4919-8AAA34A609DD}"/>
              </a:ext>
            </a:extLst>
          </p:cNvPr>
          <p:cNvPicPr>
            <a:picLocks noChangeAspect="1"/>
          </p:cNvPicPr>
          <p:nvPr/>
        </p:nvPicPr>
        <p:blipFill>
          <a:blip r:embed="rId2"/>
          <a:stretch>
            <a:fillRect/>
          </a:stretch>
        </p:blipFill>
        <p:spPr>
          <a:xfrm>
            <a:off x="411480" y="4917099"/>
            <a:ext cx="2834640" cy="1851660"/>
          </a:xfrm>
          <a:prstGeom prst="rect">
            <a:avLst/>
          </a:prstGeom>
        </p:spPr>
      </p:pic>
      <p:pic>
        <p:nvPicPr>
          <p:cNvPr id="4" name="Picture 3" descr="Diagram&#10;&#10;Description automatically generated with medium confidence">
            <a:extLst>
              <a:ext uri="{FF2B5EF4-FFF2-40B4-BE49-F238E27FC236}">
                <a16:creationId xmlns:a16="http://schemas.microsoft.com/office/drawing/2014/main" id="{A844D5DA-9AC7-996C-F6EB-46C5A52E68F7}"/>
              </a:ext>
            </a:extLst>
          </p:cNvPr>
          <p:cNvPicPr>
            <a:picLocks noChangeAspect="1"/>
          </p:cNvPicPr>
          <p:nvPr/>
        </p:nvPicPr>
        <p:blipFill>
          <a:blip r:embed="rId3"/>
          <a:stretch>
            <a:fillRect/>
          </a:stretch>
        </p:blipFill>
        <p:spPr>
          <a:xfrm>
            <a:off x="3806149" y="4877094"/>
            <a:ext cx="2829560" cy="1891665"/>
          </a:xfrm>
          <a:prstGeom prst="rect">
            <a:avLst/>
          </a:prstGeom>
        </p:spPr>
      </p:pic>
    </p:spTree>
    <p:extLst>
      <p:ext uri="{BB962C8B-B14F-4D97-AF65-F5344CB8AC3E}">
        <p14:creationId xmlns:p14="http://schemas.microsoft.com/office/powerpoint/2010/main" val="557939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628775" y="120190"/>
            <a:ext cx="4708980" cy="584775"/>
          </a:xfrm>
          <a:prstGeom prst="rect">
            <a:avLst/>
          </a:prstGeom>
          <a:noFill/>
        </p:spPr>
        <p:txBody>
          <a:bodyPr wrap="square" rtlCol="0">
            <a:spAutoFit/>
          </a:bodyPr>
          <a:lstStyle/>
          <a:p>
            <a:pPr lvl="0">
              <a:defRPr/>
            </a:pPr>
            <a:r>
              <a:rPr lang="en-US" sz="3200" b="1" u="sng"/>
              <a:t>Decision Trees + Adaboost</a:t>
            </a:r>
          </a:p>
        </p:txBody>
      </p:sp>
      <p:sp>
        <p:nvSpPr>
          <p:cNvPr id="5" name="TextBox 4">
            <a:extLst>
              <a:ext uri="{FF2B5EF4-FFF2-40B4-BE49-F238E27FC236}">
                <a16:creationId xmlns:a16="http://schemas.microsoft.com/office/drawing/2014/main" id="{02F88E85-84D9-2546-7460-C0596EE422BD}"/>
              </a:ext>
            </a:extLst>
          </p:cNvPr>
          <p:cNvSpPr txBox="1"/>
          <p:nvPr/>
        </p:nvSpPr>
        <p:spPr>
          <a:xfrm>
            <a:off x="3766655" y="1120463"/>
            <a:ext cx="7784644" cy="830997"/>
          </a:xfrm>
          <a:prstGeom prst="rect">
            <a:avLst/>
          </a:prstGeom>
          <a:noFill/>
        </p:spPr>
        <p:txBody>
          <a:bodyPr wrap="square" rtlCol="0">
            <a:spAutoFit/>
          </a:bodyPr>
          <a:lstStyle/>
          <a:p>
            <a:pPr lvl="0">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Okay, well there is one more metric I’ve come across pertaining to tracking how closely a column tracks the outcome.  And it’s probably the simplest, conceptually.  It’s called the </a:t>
            </a:r>
            <a:r>
              <a:rPr kumimoji="0" lang="en-US" sz="1600" b="1" i="0" u="none" strike="noStrike" kern="1200" cap="none" spc="0" normalizeH="0" baseline="0" noProof="0">
                <a:ln>
                  <a:noFill/>
                </a:ln>
                <a:solidFill>
                  <a:prstClr val="black"/>
                </a:solidFill>
                <a:effectLst/>
                <a:uLnTx/>
                <a:uFillTx/>
                <a:latin typeface="Calibri" panose="020F0502020204030204"/>
                <a:ea typeface="+mn-ea"/>
                <a:cs typeface="+mn-cs"/>
              </a:rPr>
              <a:t>error rate, E</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  Could also define a correct classification rate, </a:t>
            </a:r>
            <a:r>
              <a:rPr kumimoji="0" lang="en-US" sz="1600" b="1" i="0" u="none" strike="noStrike" kern="1200" cap="none" spc="0" normalizeH="0" baseline="0" noProof="0">
                <a:ln>
                  <a:noFill/>
                </a:ln>
                <a:solidFill>
                  <a:prstClr val="black"/>
                </a:solidFill>
                <a:effectLst/>
                <a:uLnTx/>
                <a:uFillTx/>
                <a:latin typeface="Calibri" panose="020F0502020204030204"/>
                <a:ea typeface="+mn-ea"/>
                <a:cs typeface="+mn-cs"/>
              </a:rPr>
              <a:t>C</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  </a:t>
            </a:r>
          </a:p>
        </p:txBody>
      </p:sp>
      <p:pic>
        <p:nvPicPr>
          <p:cNvPr id="33" name="Picture 32" descr="Table&#10;&#10;Description automatically generated">
            <a:extLst>
              <a:ext uri="{FF2B5EF4-FFF2-40B4-BE49-F238E27FC236}">
                <a16:creationId xmlns:a16="http://schemas.microsoft.com/office/drawing/2014/main" id="{B2D44EE7-B677-A896-C1FC-BB4D19AD9D2A}"/>
              </a:ext>
            </a:extLst>
          </p:cNvPr>
          <p:cNvPicPr>
            <a:picLocks noChangeAspect="1"/>
          </p:cNvPicPr>
          <p:nvPr/>
        </p:nvPicPr>
        <p:blipFill>
          <a:blip r:embed="rId2"/>
          <a:stretch>
            <a:fillRect/>
          </a:stretch>
        </p:blipFill>
        <p:spPr>
          <a:xfrm>
            <a:off x="311221" y="1219081"/>
            <a:ext cx="3317554" cy="3019159"/>
          </a:xfrm>
          <a:prstGeom prst="rect">
            <a:avLst/>
          </a:prstGeom>
        </p:spPr>
      </p:pic>
      <p:graphicFrame>
        <p:nvGraphicFramePr>
          <p:cNvPr id="4" name="Object 3">
            <a:extLst>
              <a:ext uri="{FF2B5EF4-FFF2-40B4-BE49-F238E27FC236}">
                <a16:creationId xmlns:a16="http://schemas.microsoft.com/office/drawing/2014/main" id="{5CAB84F9-A6A0-183F-201D-6CE3C4039C18}"/>
              </a:ext>
            </a:extLst>
          </p:cNvPr>
          <p:cNvGraphicFramePr>
            <a:graphicFrameLocks noChangeAspect="1"/>
          </p:cNvGraphicFramePr>
          <p:nvPr>
            <p:extLst>
              <p:ext uri="{D42A27DB-BD31-4B8C-83A1-F6EECF244321}">
                <p14:modId xmlns:p14="http://schemas.microsoft.com/office/powerpoint/2010/main" val="2453176301"/>
              </p:ext>
            </p:extLst>
          </p:nvPr>
        </p:nvGraphicFramePr>
        <p:xfrm>
          <a:off x="3894085" y="4413452"/>
          <a:ext cx="7255695" cy="2287034"/>
        </p:xfrm>
        <a:graphic>
          <a:graphicData uri="http://schemas.openxmlformats.org/presentationml/2006/ole">
            <mc:AlternateContent xmlns:mc="http://schemas.openxmlformats.org/markup-compatibility/2006">
              <mc:Choice xmlns:v="urn:schemas-microsoft-com:vml" Requires="v">
                <p:oleObj name="Equation" r:id="rId3" imgW="5721710" imgH="1802941" progId="Equation.DSMT4">
                  <p:embed/>
                </p:oleObj>
              </mc:Choice>
              <mc:Fallback>
                <p:oleObj name="Equation" r:id="rId3" imgW="5721710" imgH="1802941" progId="Equation.DSMT4">
                  <p:embed/>
                  <p:pic>
                    <p:nvPicPr>
                      <p:cNvPr id="4" name="Object 3">
                        <a:extLst>
                          <a:ext uri="{FF2B5EF4-FFF2-40B4-BE49-F238E27FC236}">
                            <a16:creationId xmlns:a16="http://schemas.microsoft.com/office/drawing/2014/main" id="{5CAB84F9-A6A0-183F-201D-6CE3C4039C18}"/>
                          </a:ext>
                        </a:extLst>
                      </p:cNvPr>
                      <p:cNvPicPr/>
                      <p:nvPr/>
                    </p:nvPicPr>
                    <p:blipFill>
                      <a:blip r:embed="rId4"/>
                      <a:stretch>
                        <a:fillRect/>
                      </a:stretch>
                    </p:blipFill>
                    <p:spPr>
                      <a:xfrm>
                        <a:off x="3894085" y="4413452"/>
                        <a:ext cx="7255695" cy="2287034"/>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4FB5E344-B034-C0B4-7D51-EC86CF936301}"/>
              </a:ext>
            </a:extLst>
          </p:cNvPr>
          <p:cNvSpPr txBox="1"/>
          <p:nvPr/>
        </p:nvSpPr>
        <p:spPr>
          <a:xfrm>
            <a:off x="311221" y="4752356"/>
            <a:ext cx="2086746" cy="830997"/>
          </a:xfrm>
          <a:prstGeom prst="rect">
            <a:avLst/>
          </a:prstGeom>
          <a:noFill/>
          <a:ln w="19050">
            <a:solidFill>
              <a:srgbClr val="0000FF"/>
            </a:solidFill>
          </a:ln>
        </p:spPr>
        <p:txBody>
          <a:bodyPr wrap="square" rtlCol="0">
            <a:spAutoFit/>
          </a:bodyPr>
          <a:lstStyle/>
          <a:p>
            <a:pPr lvl="0">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And we’d look for the column/mapping with the lowest error rate.  </a:t>
            </a:r>
          </a:p>
        </p:txBody>
      </p:sp>
      <p:graphicFrame>
        <p:nvGraphicFramePr>
          <p:cNvPr id="13" name="Object 12">
            <a:extLst>
              <a:ext uri="{FF2B5EF4-FFF2-40B4-BE49-F238E27FC236}">
                <a16:creationId xmlns:a16="http://schemas.microsoft.com/office/drawing/2014/main" id="{0DD7D29A-A91B-9558-3B30-9E6E4802A00D}"/>
              </a:ext>
            </a:extLst>
          </p:cNvPr>
          <p:cNvGraphicFramePr>
            <a:graphicFrameLocks noChangeAspect="1"/>
          </p:cNvGraphicFramePr>
          <p:nvPr>
            <p:extLst>
              <p:ext uri="{D42A27DB-BD31-4B8C-83A1-F6EECF244321}">
                <p14:modId xmlns:p14="http://schemas.microsoft.com/office/powerpoint/2010/main" val="2725669557"/>
              </p:ext>
            </p:extLst>
          </p:nvPr>
        </p:nvGraphicFramePr>
        <p:xfrm>
          <a:off x="3894085" y="2167964"/>
          <a:ext cx="2354416" cy="1091903"/>
        </p:xfrm>
        <a:graphic>
          <a:graphicData uri="http://schemas.openxmlformats.org/presentationml/2006/ole">
            <mc:AlternateContent xmlns:mc="http://schemas.openxmlformats.org/markup-compatibility/2006">
              <mc:Choice xmlns:v="urn:schemas-microsoft-com:vml" Requires="v">
                <p:oleObj name="Equation" r:id="rId5" imgW="1752480" imgH="812520" progId="Equation.DSMT4">
                  <p:embed/>
                </p:oleObj>
              </mc:Choice>
              <mc:Fallback>
                <p:oleObj name="Equation" r:id="rId5" imgW="1752480" imgH="812520" progId="Equation.DSMT4">
                  <p:embed/>
                  <p:pic>
                    <p:nvPicPr>
                      <p:cNvPr id="13" name="Object 12">
                        <a:extLst>
                          <a:ext uri="{FF2B5EF4-FFF2-40B4-BE49-F238E27FC236}">
                            <a16:creationId xmlns:a16="http://schemas.microsoft.com/office/drawing/2014/main" id="{0DD7D29A-A91B-9558-3B30-9E6E4802A00D}"/>
                          </a:ext>
                        </a:extLst>
                      </p:cNvPr>
                      <p:cNvPicPr/>
                      <p:nvPr/>
                    </p:nvPicPr>
                    <p:blipFill>
                      <a:blip r:embed="rId6"/>
                      <a:stretch>
                        <a:fillRect/>
                      </a:stretch>
                    </p:blipFill>
                    <p:spPr>
                      <a:xfrm>
                        <a:off x="3894085" y="2167964"/>
                        <a:ext cx="2354416" cy="1091903"/>
                      </a:xfrm>
                      <a:prstGeom prst="rect">
                        <a:avLst/>
                      </a:prstGeom>
                      <a:solidFill>
                        <a:srgbClr val="FFCCFF"/>
                      </a:solidFill>
                    </p:spPr>
                  </p:pic>
                </p:oleObj>
              </mc:Fallback>
            </mc:AlternateContent>
          </a:graphicData>
        </a:graphic>
      </p:graphicFrame>
      <p:sp>
        <p:nvSpPr>
          <p:cNvPr id="18" name="TextBox 17">
            <a:extLst>
              <a:ext uri="{FF2B5EF4-FFF2-40B4-BE49-F238E27FC236}">
                <a16:creationId xmlns:a16="http://schemas.microsoft.com/office/drawing/2014/main" id="{FAB42902-0DC6-8285-3CB2-5090CCE02FF3}"/>
              </a:ext>
            </a:extLst>
          </p:cNvPr>
          <p:cNvSpPr txBox="1"/>
          <p:nvPr/>
        </p:nvSpPr>
        <p:spPr>
          <a:xfrm>
            <a:off x="3825648" y="3407243"/>
            <a:ext cx="7557699" cy="830997"/>
          </a:xfrm>
          <a:prstGeom prst="rect">
            <a:avLst/>
          </a:prstGeom>
          <a:noFill/>
        </p:spPr>
        <p:txBody>
          <a:bodyPr wrap="square">
            <a:spAutoFit/>
          </a:bodyPr>
          <a:lstStyle/>
          <a:p>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So we just make a mapping from one column’s values to the outcome column’s values.  For instance, if we were to map Outlook to Play, we’d have the following six possibilities and error rates. </a:t>
            </a:r>
            <a:endParaRPr lang="en-US" sz="1600"/>
          </a:p>
        </p:txBody>
      </p:sp>
    </p:spTree>
    <p:extLst>
      <p:ext uri="{BB962C8B-B14F-4D97-AF65-F5344CB8AC3E}">
        <p14:creationId xmlns:p14="http://schemas.microsoft.com/office/powerpoint/2010/main" val="3852115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460955" y="47083"/>
            <a:ext cx="474898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Adaboost</a:t>
            </a:r>
          </a:p>
        </p:txBody>
      </p:sp>
      <p:sp>
        <p:nvSpPr>
          <p:cNvPr id="5" name="TextBox 4">
            <a:extLst>
              <a:ext uri="{FF2B5EF4-FFF2-40B4-BE49-F238E27FC236}">
                <a16:creationId xmlns:a16="http://schemas.microsoft.com/office/drawing/2014/main" id="{127D36B8-53DE-3D83-3F69-3BE5BF8A1177}"/>
              </a:ext>
            </a:extLst>
          </p:cNvPr>
          <p:cNvSpPr txBox="1"/>
          <p:nvPr/>
        </p:nvSpPr>
        <p:spPr>
          <a:xfrm>
            <a:off x="471946" y="1090471"/>
            <a:ext cx="10874480" cy="830997"/>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Pruning and Random Forest can mitigate the overfitting issue of decision trees.  Adaboost, which can be adapted to apply to clustering, and other things, can do the same.  The adaboost algorithm starts with the data table, and assigns equal weights to the data.  So initially, they’d be w</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 1/n</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rows</a:t>
            </a:r>
            <a:r>
              <a:rPr lang="en-US" sz="1600">
                <a:effectLst/>
                <a:latin typeface="Calibri" panose="020F0502020204030204" pitchFamily="34" charset="0"/>
                <a:ea typeface="Calibri" panose="020F0502020204030204" pitchFamily="34" charset="0"/>
                <a:cs typeface="Times New Roman" panose="02020603050405020304" pitchFamily="18" charset="0"/>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79C9A532-654B-13B5-4906-A5465AB3877B}"/>
              </a:ext>
            </a:extLst>
          </p:cNvPr>
          <p:cNvSpPr txBox="1"/>
          <p:nvPr/>
        </p:nvSpPr>
        <p:spPr>
          <a:xfrm>
            <a:off x="6096000" y="2019975"/>
            <a:ext cx="5698563" cy="584775"/>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Then looks for column mapping to outcome rule with the lowest weighted error rate</a:t>
            </a:r>
            <a:r>
              <a:rPr lang="en-US" sz="1600">
                <a:latin typeface="Calibri" panose="020F0502020204030204" pitchFamily="34" charset="0"/>
                <a:ea typeface="Calibri" panose="020F0502020204030204" pitchFamily="34" charset="0"/>
                <a:cs typeface="Times New Roman" panose="02020603050405020304" pitchFamily="18" charset="0"/>
              </a:rPr>
              <a:t>,</a:t>
            </a:r>
            <a:endParaRPr lang="en-US" sz="1600"/>
          </a:p>
        </p:txBody>
      </p:sp>
      <p:graphicFrame>
        <p:nvGraphicFramePr>
          <p:cNvPr id="9" name="Object 8">
            <a:extLst>
              <a:ext uri="{FF2B5EF4-FFF2-40B4-BE49-F238E27FC236}">
                <a16:creationId xmlns:a16="http://schemas.microsoft.com/office/drawing/2014/main" id="{FD220104-B621-805E-40C8-FE0048F4A8A9}"/>
              </a:ext>
            </a:extLst>
          </p:cNvPr>
          <p:cNvGraphicFramePr>
            <a:graphicFrameLocks noChangeAspect="1"/>
          </p:cNvGraphicFramePr>
          <p:nvPr>
            <p:extLst>
              <p:ext uri="{D42A27DB-BD31-4B8C-83A1-F6EECF244321}">
                <p14:modId xmlns:p14="http://schemas.microsoft.com/office/powerpoint/2010/main" val="2139467350"/>
              </p:ext>
            </p:extLst>
          </p:nvPr>
        </p:nvGraphicFramePr>
        <p:xfrm>
          <a:off x="6204154" y="3677984"/>
          <a:ext cx="5698563" cy="244500"/>
        </p:xfrm>
        <a:graphic>
          <a:graphicData uri="http://schemas.openxmlformats.org/presentationml/2006/ole">
            <mc:AlternateContent xmlns:mc="http://schemas.openxmlformats.org/markup-compatibility/2006">
              <mc:Choice xmlns:v="urn:schemas-microsoft-com:vml" Requires="v">
                <p:oleObj name="Equation" r:id="rId2" imgW="4217606" imgH="181340" progId="Equation.DSMT4">
                  <p:embed/>
                </p:oleObj>
              </mc:Choice>
              <mc:Fallback>
                <p:oleObj name="Equation" r:id="rId2" imgW="4217606" imgH="181340" progId="Equation.DSMT4">
                  <p:embed/>
                  <p:pic>
                    <p:nvPicPr>
                      <p:cNvPr id="0" name=""/>
                      <p:cNvPicPr/>
                      <p:nvPr/>
                    </p:nvPicPr>
                    <p:blipFill>
                      <a:blip r:embed="rId3"/>
                      <a:stretch>
                        <a:fillRect/>
                      </a:stretch>
                    </p:blipFill>
                    <p:spPr>
                      <a:xfrm>
                        <a:off x="6204154" y="3677984"/>
                        <a:ext cx="5698563" cy="2445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D80EE370-2517-5CC8-3D43-98583F6A9ED2}"/>
              </a:ext>
            </a:extLst>
          </p:cNvPr>
          <p:cNvGraphicFramePr>
            <a:graphicFrameLocks noChangeAspect="1"/>
          </p:cNvGraphicFramePr>
          <p:nvPr>
            <p:extLst>
              <p:ext uri="{D42A27DB-BD31-4B8C-83A1-F6EECF244321}">
                <p14:modId xmlns:p14="http://schemas.microsoft.com/office/powerpoint/2010/main" val="3391832894"/>
              </p:ext>
            </p:extLst>
          </p:nvPr>
        </p:nvGraphicFramePr>
        <p:xfrm>
          <a:off x="6204154" y="2643199"/>
          <a:ext cx="2271252" cy="478625"/>
        </p:xfrm>
        <a:graphic>
          <a:graphicData uri="http://schemas.openxmlformats.org/presentationml/2006/ole">
            <mc:AlternateContent xmlns:mc="http://schemas.openxmlformats.org/markup-compatibility/2006">
              <mc:Choice xmlns:v="urn:schemas-microsoft-com:vml" Requires="v">
                <p:oleObj name="Equation" r:id="rId4" imgW="1627886" imgH="343572" progId="Equation.DSMT4">
                  <p:embed/>
                </p:oleObj>
              </mc:Choice>
              <mc:Fallback>
                <p:oleObj name="Equation" r:id="rId4" imgW="1627886" imgH="343572" progId="Equation.DSMT4">
                  <p:embed/>
                  <p:pic>
                    <p:nvPicPr>
                      <p:cNvPr id="0" name=""/>
                      <p:cNvPicPr/>
                      <p:nvPr/>
                    </p:nvPicPr>
                    <p:blipFill>
                      <a:blip r:embed="rId5"/>
                      <a:stretch>
                        <a:fillRect/>
                      </a:stretch>
                    </p:blipFill>
                    <p:spPr>
                      <a:xfrm>
                        <a:off x="6204154" y="2643199"/>
                        <a:ext cx="2271252" cy="478625"/>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A278124C-1E60-8474-6817-C0B394DDA7C6}"/>
              </a:ext>
            </a:extLst>
          </p:cNvPr>
          <p:cNvSpPr txBox="1"/>
          <p:nvPr/>
        </p:nvSpPr>
        <p:spPr>
          <a:xfrm>
            <a:off x="6125496" y="3202180"/>
            <a:ext cx="3165987"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In this case, that’d be:</a:t>
            </a:r>
            <a:endParaRPr lang="en-US" sz="1600"/>
          </a:p>
        </p:txBody>
      </p:sp>
      <p:sp>
        <p:nvSpPr>
          <p:cNvPr id="12" name="TextBox 11">
            <a:extLst>
              <a:ext uri="{FF2B5EF4-FFF2-40B4-BE49-F238E27FC236}">
                <a16:creationId xmlns:a16="http://schemas.microsoft.com/office/drawing/2014/main" id="{3DD7D149-496D-E6C7-C7D2-1B3B9ECDF540}"/>
              </a:ext>
            </a:extLst>
          </p:cNvPr>
          <p:cNvSpPr txBox="1"/>
          <p:nvPr/>
        </p:nvSpPr>
        <p:spPr>
          <a:xfrm>
            <a:off x="511274" y="4281116"/>
            <a:ext cx="3411796"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Then we make a tree stump out of it,</a:t>
            </a:r>
            <a:endParaRPr lang="en-US" sz="1600"/>
          </a:p>
        </p:txBody>
      </p:sp>
      <p:sp>
        <p:nvSpPr>
          <p:cNvPr id="14" name="TextBox 13">
            <a:extLst>
              <a:ext uri="{FF2B5EF4-FFF2-40B4-BE49-F238E27FC236}">
                <a16:creationId xmlns:a16="http://schemas.microsoft.com/office/drawing/2014/main" id="{B5921F68-F238-154F-7B1B-9305A90801B3}"/>
              </a:ext>
            </a:extLst>
          </p:cNvPr>
          <p:cNvSpPr txBox="1"/>
          <p:nvPr/>
        </p:nvSpPr>
        <p:spPr>
          <a:xfrm>
            <a:off x="5501146" y="4274718"/>
            <a:ext cx="3092246" cy="338554"/>
          </a:xfrm>
          <a:prstGeom prst="rect">
            <a:avLst/>
          </a:prstGeom>
          <a:noFill/>
        </p:spPr>
        <p:txBody>
          <a:bodyPr wrap="square" rtlCol="0">
            <a:spAutoFit/>
          </a:bodyPr>
          <a:lstStyle/>
          <a:p>
            <a:r>
              <a:rPr lang="en-US" sz="1600"/>
              <a:t>and calculate its amount of ‘say’.</a:t>
            </a:r>
            <a:endParaRPr lang="en-US"/>
          </a:p>
        </p:txBody>
      </p:sp>
      <p:graphicFrame>
        <p:nvGraphicFramePr>
          <p:cNvPr id="15" name="Object 14">
            <a:extLst>
              <a:ext uri="{FF2B5EF4-FFF2-40B4-BE49-F238E27FC236}">
                <a16:creationId xmlns:a16="http://schemas.microsoft.com/office/drawing/2014/main" id="{7F0101B7-ABE9-F394-D492-8EB84EA98549}"/>
              </a:ext>
            </a:extLst>
          </p:cNvPr>
          <p:cNvGraphicFramePr>
            <a:graphicFrameLocks noChangeAspect="1"/>
          </p:cNvGraphicFramePr>
          <p:nvPr>
            <p:extLst>
              <p:ext uri="{D42A27DB-BD31-4B8C-83A1-F6EECF244321}">
                <p14:modId xmlns:p14="http://schemas.microsoft.com/office/powerpoint/2010/main" val="4173136273"/>
              </p:ext>
            </p:extLst>
          </p:nvPr>
        </p:nvGraphicFramePr>
        <p:xfrm>
          <a:off x="5653546" y="4944299"/>
          <a:ext cx="3125737" cy="678833"/>
        </p:xfrm>
        <a:graphic>
          <a:graphicData uri="http://schemas.openxmlformats.org/presentationml/2006/ole">
            <mc:AlternateContent xmlns:mc="http://schemas.openxmlformats.org/markup-compatibility/2006">
              <mc:Choice xmlns:v="urn:schemas-microsoft-com:vml" Requires="v">
                <p:oleObj name="Equation" r:id="rId6" imgW="2237444" imgH="486336" progId="Equation.DSMT4">
                  <p:embed/>
                </p:oleObj>
              </mc:Choice>
              <mc:Fallback>
                <p:oleObj name="Equation" r:id="rId6" imgW="2237444" imgH="486336" progId="Equation.DSMT4">
                  <p:embed/>
                  <p:pic>
                    <p:nvPicPr>
                      <p:cNvPr id="0" name=""/>
                      <p:cNvPicPr/>
                      <p:nvPr/>
                    </p:nvPicPr>
                    <p:blipFill>
                      <a:blip r:embed="rId7"/>
                      <a:stretch>
                        <a:fillRect/>
                      </a:stretch>
                    </p:blipFill>
                    <p:spPr>
                      <a:xfrm>
                        <a:off x="5653546" y="4944299"/>
                        <a:ext cx="3125737" cy="678833"/>
                      </a:xfrm>
                      <a:prstGeom prst="rect">
                        <a:avLst/>
                      </a:prstGeom>
                    </p:spPr>
                  </p:pic>
                </p:oleObj>
              </mc:Fallback>
            </mc:AlternateContent>
          </a:graphicData>
        </a:graphic>
      </p:graphicFrame>
      <p:pic>
        <p:nvPicPr>
          <p:cNvPr id="16" name="Picture 15">
            <a:extLst>
              <a:ext uri="{FF2B5EF4-FFF2-40B4-BE49-F238E27FC236}">
                <a16:creationId xmlns:a16="http://schemas.microsoft.com/office/drawing/2014/main" id="{9F6A18BA-A377-B5C5-8AD9-29BC66A9A9AF}"/>
              </a:ext>
            </a:extLst>
          </p:cNvPr>
          <p:cNvPicPr>
            <a:picLocks noChangeAspect="1"/>
          </p:cNvPicPr>
          <p:nvPr/>
        </p:nvPicPr>
        <p:blipFill>
          <a:blip r:embed="rId8"/>
          <a:stretch>
            <a:fillRect/>
          </a:stretch>
        </p:blipFill>
        <p:spPr>
          <a:xfrm>
            <a:off x="549276" y="2096955"/>
            <a:ext cx="5342820" cy="1825529"/>
          </a:xfrm>
          <a:prstGeom prst="rect">
            <a:avLst/>
          </a:prstGeom>
        </p:spPr>
      </p:pic>
      <p:pic>
        <p:nvPicPr>
          <p:cNvPr id="2" name="Picture 1" descr="Diagram&#10;&#10;Description automatically generated">
            <a:extLst>
              <a:ext uri="{FF2B5EF4-FFF2-40B4-BE49-F238E27FC236}">
                <a16:creationId xmlns:a16="http://schemas.microsoft.com/office/drawing/2014/main" id="{80EE917E-59B0-B8A3-9C78-D2B2067F5E1C}"/>
              </a:ext>
            </a:extLst>
          </p:cNvPr>
          <p:cNvPicPr>
            <a:picLocks noChangeAspect="1"/>
          </p:cNvPicPr>
          <p:nvPr/>
        </p:nvPicPr>
        <p:blipFill>
          <a:blip r:embed="rId9"/>
          <a:stretch>
            <a:fillRect/>
          </a:stretch>
        </p:blipFill>
        <p:spPr>
          <a:xfrm>
            <a:off x="670312" y="4766478"/>
            <a:ext cx="3921351" cy="1871287"/>
          </a:xfrm>
          <a:prstGeom prst="rect">
            <a:avLst/>
          </a:prstGeom>
        </p:spPr>
      </p:pic>
    </p:spTree>
    <p:extLst>
      <p:ext uri="{BB962C8B-B14F-4D97-AF65-F5344CB8AC3E}">
        <p14:creationId xmlns:p14="http://schemas.microsoft.com/office/powerpoint/2010/main" val="2193259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27D36B8-53DE-3D83-3F69-3BE5BF8A1177}"/>
              </a:ext>
            </a:extLst>
          </p:cNvPr>
          <p:cNvSpPr txBox="1"/>
          <p:nvPr/>
        </p:nvSpPr>
        <p:spPr>
          <a:xfrm>
            <a:off x="472217" y="766007"/>
            <a:ext cx="10874480" cy="338554"/>
          </a:xfrm>
          <a:prstGeom prst="rect">
            <a:avLst/>
          </a:prstGeom>
          <a:noFill/>
        </p:spPr>
        <p:txBody>
          <a:bodyPr wrap="square">
            <a:spAutoFit/>
          </a:bodyPr>
          <a:lstStyle/>
          <a:p>
            <a:pPr marL="0" marR="0">
              <a:spcBef>
                <a:spcPts val="0"/>
              </a:spcBef>
              <a:spcAft>
                <a:spcPts val="0"/>
              </a:spcAft>
            </a:pPr>
            <a:r>
              <a:rPr lang="en-US" sz="1600">
                <a:latin typeface="Calibri" panose="020F0502020204030204" pitchFamily="34" charset="0"/>
                <a:ea typeface="Calibri" panose="020F0502020204030204" pitchFamily="34" charset="0"/>
                <a:cs typeface="Times New Roman" panose="02020603050405020304" pitchFamily="18" charset="0"/>
              </a:rPr>
              <a:t>Then we use the table’s error rate to calculate the new data row rates.  The new weights are given by: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Object 3">
            <a:extLst>
              <a:ext uri="{FF2B5EF4-FFF2-40B4-BE49-F238E27FC236}">
                <a16:creationId xmlns:a16="http://schemas.microsoft.com/office/drawing/2014/main" id="{6F108F2F-718A-4D6D-79D6-ADF07E12BB36}"/>
              </a:ext>
            </a:extLst>
          </p:cNvPr>
          <p:cNvGraphicFramePr>
            <a:graphicFrameLocks noChangeAspect="1"/>
          </p:cNvGraphicFramePr>
          <p:nvPr>
            <p:extLst>
              <p:ext uri="{D42A27DB-BD31-4B8C-83A1-F6EECF244321}">
                <p14:modId xmlns:p14="http://schemas.microsoft.com/office/powerpoint/2010/main" val="1746128652"/>
              </p:ext>
            </p:extLst>
          </p:nvPr>
        </p:nvGraphicFramePr>
        <p:xfrm>
          <a:off x="6862200" y="1315741"/>
          <a:ext cx="3963116" cy="1089084"/>
        </p:xfrm>
        <a:graphic>
          <a:graphicData uri="http://schemas.openxmlformats.org/presentationml/2006/ole">
            <mc:AlternateContent xmlns:mc="http://schemas.openxmlformats.org/markup-compatibility/2006">
              <mc:Choice xmlns:v="urn:schemas-microsoft-com:vml" Requires="v">
                <p:oleObj name="Equation" r:id="rId2" imgW="3056064" imgH="839282" progId="Equation.DSMT4">
                  <p:embed/>
                </p:oleObj>
              </mc:Choice>
              <mc:Fallback>
                <p:oleObj name="Equation" r:id="rId2" imgW="3056064" imgH="839282" progId="Equation.DSMT4">
                  <p:embed/>
                  <p:pic>
                    <p:nvPicPr>
                      <p:cNvPr id="0" name=""/>
                      <p:cNvPicPr/>
                      <p:nvPr/>
                    </p:nvPicPr>
                    <p:blipFill>
                      <a:blip r:embed="rId3"/>
                      <a:stretch>
                        <a:fillRect/>
                      </a:stretch>
                    </p:blipFill>
                    <p:spPr>
                      <a:xfrm>
                        <a:off x="6862200" y="1315741"/>
                        <a:ext cx="3963116" cy="1089084"/>
                      </a:xfrm>
                      <a:prstGeom prst="rect">
                        <a:avLst/>
                      </a:prstGeom>
                    </p:spPr>
                  </p:pic>
                </p:oleObj>
              </mc:Fallback>
            </mc:AlternateContent>
          </a:graphicData>
        </a:graphic>
      </p:graphicFrame>
      <p:pic>
        <p:nvPicPr>
          <p:cNvPr id="7" name="Picture 6">
            <a:extLst>
              <a:ext uri="{FF2B5EF4-FFF2-40B4-BE49-F238E27FC236}">
                <a16:creationId xmlns:a16="http://schemas.microsoft.com/office/drawing/2014/main" id="{AF81FFEC-9697-F428-9099-2CC8E9C5B6C2}"/>
              </a:ext>
            </a:extLst>
          </p:cNvPr>
          <p:cNvPicPr>
            <a:picLocks noChangeAspect="1"/>
          </p:cNvPicPr>
          <p:nvPr/>
        </p:nvPicPr>
        <p:blipFill>
          <a:blip r:embed="rId4"/>
          <a:stretch>
            <a:fillRect/>
          </a:stretch>
        </p:blipFill>
        <p:spPr>
          <a:xfrm>
            <a:off x="580371" y="1280451"/>
            <a:ext cx="5687975" cy="1932239"/>
          </a:xfrm>
          <a:prstGeom prst="rect">
            <a:avLst/>
          </a:prstGeom>
        </p:spPr>
      </p:pic>
      <p:sp>
        <p:nvSpPr>
          <p:cNvPr id="16" name="TextBox 15">
            <a:extLst>
              <a:ext uri="{FF2B5EF4-FFF2-40B4-BE49-F238E27FC236}">
                <a16:creationId xmlns:a16="http://schemas.microsoft.com/office/drawing/2014/main" id="{3241C109-C48A-05CD-56BE-1B9C9B67385E}"/>
              </a:ext>
            </a:extLst>
          </p:cNvPr>
          <p:cNvSpPr txBox="1"/>
          <p:nvPr/>
        </p:nvSpPr>
        <p:spPr>
          <a:xfrm>
            <a:off x="6779340" y="2616005"/>
            <a:ext cx="4665409" cy="338554"/>
          </a:xfrm>
          <a:prstGeom prst="rect">
            <a:avLst/>
          </a:prstGeom>
          <a:noFill/>
        </p:spPr>
        <p:txBody>
          <a:bodyPr wrap="square">
            <a:spAutoFit/>
          </a:bodyPr>
          <a:lstStyle/>
          <a:p>
            <a:pPr marL="0" marR="0">
              <a:spcBef>
                <a:spcPts val="0"/>
              </a:spcBef>
              <a:spcAft>
                <a:spcPts val="0"/>
              </a:spcAft>
            </a:pPr>
            <a:r>
              <a:rPr lang="en-US" sz="1600">
                <a:latin typeface="Calibri" panose="020F0502020204030204" pitchFamily="34" charset="0"/>
                <a:ea typeface="Calibri" panose="020F0502020204030204" pitchFamily="34" charset="0"/>
                <a:cs typeface="Times New Roman" panose="02020603050405020304" pitchFamily="18" charset="0"/>
              </a:rPr>
              <a:t>and so we find this, to left:</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TextBox 16">
            <a:extLst>
              <a:ext uri="{FF2B5EF4-FFF2-40B4-BE49-F238E27FC236}">
                <a16:creationId xmlns:a16="http://schemas.microsoft.com/office/drawing/2014/main" id="{6B9F8814-2633-D2F7-9AB3-DCF97E8043BF}"/>
              </a:ext>
            </a:extLst>
          </p:cNvPr>
          <p:cNvSpPr txBox="1"/>
          <p:nvPr/>
        </p:nvSpPr>
        <p:spPr>
          <a:xfrm>
            <a:off x="472217" y="3388580"/>
            <a:ext cx="10008970" cy="584775"/>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Then </a:t>
            </a:r>
            <a:r>
              <a:rPr lang="en-US" sz="1600">
                <a:latin typeface="Calibri" panose="020F0502020204030204" pitchFamily="34" charset="0"/>
                <a:ea typeface="Calibri" panose="020F0502020204030204" pitchFamily="34" charset="0"/>
                <a:cs typeface="Times New Roman" panose="02020603050405020304" pitchFamily="18" charset="0"/>
              </a:rPr>
              <a:t>again, we </a:t>
            </a:r>
            <a:r>
              <a:rPr lang="en-US" sz="1600">
                <a:effectLst/>
                <a:latin typeface="Calibri" panose="020F0502020204030204" pitchFamily="34" charset="0"/>
                <a:ea typeface="Calibri" panose="020F0502020204030204" pitchFamily="34" charset="0"/>
                <a:cs typeface="Times New Roman" panose="02020603050405020304" pitchFamily="18" charset="0"/>
              </a:rPr>
              <a:t>look for column mapping to outcome rule with the lowest weighted error rate</a:t>
            </a:r>
            <a:r>
              <a:rPr lang="en-US" sz="1600">
                <a:latin typeface="Calibri" panose="020F0502020204030204" pitchFamily="34" charset="0"/>
                <a:ea typeface="Calibri" panose="020F0502020204030204" pitchFamily="34" charset="0"/>
                <a:cs typeface="Times New Roman" panose="02020603050405020304" pitchFamily="18" charset="0"/>
              </a:rPr>
              <a:t>, which is in this case (actually a tie between this rule, and another one),</a:t>
            </a:r>
            <a:endParaRPr lang="en-US" sz="1600"/>
          </a:p>
        </p:txBody>
      </p:sp>
      <p:graphicFrame>
        <p:nvGraphicFramePr>
          <p:cNvPr id="21" name="Object 20">
            <a:extLst>
              <a:ext uri="{FF2B5EF4-FFF2-40B4-BE49-F238E27FC236}">
                <a16:creationId xmlns:a16="http://schemas.microsoft.com/office/drawing/2014/main" id="{E1FE4164-7CF7-1729-01FC-8F8DE1421CBC}"/>
              </a:ext>
            </a:extLst>
          </p:cNvPr>
          <p:cNvGraphicFramePr>
            <a:graphicFrameLocks noChangeAspect="1"/>
          </p:cNvGraphicFramePr>
          <p:nvPr>
            <p:extLst>
              <p:ext uri="{D42A27DB-BD31-4B8C-83A1-F6EECF244321}">
                <p14:modId xmlns:p14="http://schemas.microsoft.com/office/powerpoint/2010/main" val="123039256"/>
              </p:ext>
            </p:extLst>
          </p:nvPr>
        </p:nvGraphicFramePr>
        <p:xfrm>
          <a:off x="580371" y="4097558"/>
          <a:ext cx="6666003" cy="309818"/>
        </p:xfrm>
        <a:graphic>
          <a:graphicData uri="http://schemas.openxmlformats.org/presentationml/2006/ole">
            <mc:AlternateContent xmlns:mc="http://schemas.openxmlformats.org/markup-compatibility/2006">
              <mc:Choice xmlns:v="urn:schemas-microsoft-com:vml" Requires="v">
                <p:oleObj name="Equation" r:id="rId5" imgW="4303247" imgH="200447" progId="Equation.DSMT4">
                  <p:embed/>
                </p:oleObj>
              </mc:Choice>
              <mc:Fallback>
                <p:oleObj name="Equation" r:id="rId5" imgW="4303247" imgH="200447" progId="Equation.DSMT4">
                  <p:embed/>
                  <p:pic>
                    <p:nvPicPr>
                      <p:cNvPr id="0" name=""/>
                      <p:cNvPicPr/>
                      <p:nvPr/>
                    </p:nvPicPr>
                    <p:blipFill>
                      <a:blip r:embed="rId6"/>
                      <a:stretch>
                        <a:fillRect/>
                      </a:stretch>
                    </p:blipFill>
                    <p:spPr>
                      <a:xfrm>
                        <a:off x="580371" y="4097558"/>
                        <a:ext cx="6666003" cy="309818"/>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509AE915-5224-4F6E-DD3B-D5D523A12A65}"/>
              </a:ext>
            </a:extLst>
          </p:cNvPr>
          <p:cNvSpPr txBox="1"/>
          <p:nvPr/>
        </p:nvSpPr>
        <p:spPr>
          <a:xfrm>
            <a:off x="501576" y="4531579"/>
            <a:ext cx="3411796"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Then we make a tree stump out of it,</a:t>
            </a:r>
            <a:endParaRPr lang="en-US" sz="1600"/>
          </a:p>
        </p:txBody>
      </p:sp>
      <p:pic>
        <p:nvPicPr>
          <p:cNvPr id="2" name="Picture 1" descr="Diagram&#10;&#10;Description automatically generated">
            <a:extLst>
              <a:ext uri="{FF2B5EF4-FFF2-40B4-BE49-F238E27FC236}">
                <a16:creationId xmlns:a16="http://schemas.microsoft.com/office/drawing/2014/main" id="{74C1C12A-F65E-C3A3-EC48-A006D9125F5B}"/>
              </a:ext>
            </a:extLst>
          </p:cNvPr>
          <p:cNvPicPr>
            <a:picLocks noChangeAspect="1"/>
          </p:cNvPicPr>
          <p:nvPr/>
        </p:nvPicPr>
        <p:blipFill>
          <a:blip r:embed="rId7"/>
          <a:stretch>
            <a:fillRect/>
          </a:stretch>
        </p:blipFill>
        <p:spPr>
          <a:xfrm>
            <a:off x="674872" y="5065692"/>
            <a:ext cx="3238500" cy="1642745"/>
          </a:xfrm>
          <a:prstGeom prst="rect">
            <a:avLst/>
          </a:prstGeom>
        </p:spPr>
      </p:pic>
      <p:sp>
        <p:nvSpPr>
          <p:cNvPr id="6" name="TextBox 5">
            <a:extLst>
              <a:ext uri="{FF2B5EF4-FFF2-40B4-BE49-F238E27FC236}">
                <a16:creationId xmlns:a16="http://schemas.microsoft.com/office/drawing/2014/main" id="{3C0D4808-ABE1-EFC9-0C70-9C3A35AA71B2}"/>
              </a:ext>
            </a:extLst>
          </p:cNvPr>
          <p:cNvSpPr txBox="1"/>
          <p:nvPr/>
        </p:nvSpPr>
        <p:spPr>
          <a:xfrm flipH="1">
            <a:off x="3460955" y="47083"/>
            <a:ext cx="474898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Adaboost</a:t>
            </a:r>
          </a:p>
        </p:txBody>
      </p:sp>
    </p:spTree>
    <p:extLst>
      <p:ext uri="{BB962C8B-B14F-4D97-AF65-F5344CB8AC3E}">
        <p14:creationId xmlns:p14="http://schemas.microsoft.com/office/powerpoint/2010/main" val="2550259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27D36B8-53DE-3D83-3F69-3BE5BF8A1177}"/>
              </a:ext>
            </a:extLst>
          </p:cNvPr>
          <p:cNvSpPr txBox="1"/>
          <p:nvPr/>
        </p:nvSpPr>
        <p:spPr>
          <a:xfrm>
            <a:off x="412952" y="1080639"/>
            <a:ext cx="10874480"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We keep </a:t>
            </a:r>
            <a:r>
              <a:rPr lang="en-US" sz="1600">
                <a:latin typeface="Calibri" panose="020F0502020204030204" pitchFamily="34" charset="0"/>
                <a:ea typeface="Calibri" panose="020F0502020204030204" pitchFamily="34" charset="0"/>
                <a:cs typeface="Times New Roman" panose="02020603050405020304" pitchFamily="18" charset="0"/>
              </a:rPr>
              <a:t>doing this for as long as we feel like it.  And finally add all the trees together, weighted by their ‘say’s,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DC6CA9C4-5D10-0D88-17B2-4B986CBB95F7}"/>
              </a:ext>
            </a:extLst>
          </p:cNvPr>
          <p:cNvSpPr txBox="1"/>
          <p:nvPr/>
        </p:nvSpPr>
        <p:spPr>
          <a:xfrm>
            <a:off x="412952" y="2316752"/>
            <a:ext cx="10874480" cy="584775"/>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And overall decision is just the predicted outcome which receives the most weight (say).  The more tree stumps we add, the more accurate our Decision Tree Stump Forest thing should get.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Object 3">
            <a:extLst>
              <a:ext uri="{FF2B5EF4-FFF2-40B4-BE49-F238E27FC236}">
                <a16:creationId xmlns:a16="http://schemas.microsoft.com/office/drawing/2014/main" id="{3A5C5158-CD39-0151-ABFB-E357E5258A71}"/>
              </a:ext>
            </a:extLst>
          </p:cNvPr>
          <p:cNvGraphicFramePr>
            <a:graphicFrameLocks noChangeAspect="1"/>
          </p:cNvGraphicFramePr>
          <p:nvPr>
            <p:extLst>
              <p:ext uri="{D42A27DB-BD31-4B8C-83A1-F6EECF244321}">
                <p14:modId xmlns:p14="http://schemas.microsoft.com/office/powerpoint/2010/main" val="1032446297"/>
              </p:ext>
            </p:extLst>
          </p:nvPr>
        </p:nvGraphicFramePr>
        <p:xfrm>
          <a:off x="525898" y="1533799"/>
          <a:ext cx="3878953" cy="667746"/>
        </p:xfrm>
        <a:graphic>
          <a:graphicData uri="http://schemas.openxmlformats.org/presentationml/2006/ole">
            <mc:AlternateContent xmlns:mc="http://schemas.openxmlformats.org/markup-compatibility/2006">
              <mc:Choice xmlns:v="urn:schemas-microsoft-com:vml" Requires="v">
                <p:oleObj name="Equation" r:id="rId2" imgW="2656290" imgH="457855" progId="Equation.DSMT4">
                  <p:embed/>
                </p:oleObj>
              </mc:Choice>
              <mc:Fallback>
                <p:oleObj name="Equation" r:id="rId2" imgW="2656290" imgH="457855" progId="Equation.DSMT4">
                  <p:embed/>
                  <p:pic>
                    <p:nvPicPr>
                      <p:cNvPr id="0" name=""/>
                      <p:cNvPicPr/>
                      <p:nvPr/>
                    </p:nvPicPr>
                    <p:blipFill>
                      <a:blip r:embed="rId3"/>
                      <a:stretch>
                        <a:fillRect/>
                      </a:stretch>
                    </p:blipFill>
                    <p:spPr>
                      <a:xfrm>
                        <a:off x="525898" y="1533799"/>
                        <a:ext cx="3878953" cy="667746"/>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15EDDF23-5E17-26FC-84CF-63E05F6614B7}"/>
              </a:ext>
            </a:extLst>
          </p:cNvPr>
          <p:cNvSpPr txBox="1"/>
          <p:nvPr/>
        </p:nvSpPr>
        <p:spPr>
          <a:xfrm flipH="1">
            <a:off x="3460955" y="47083"/>
            <a:ext cx="474898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Adaboost</a:t>
            </a:r>
          </a:p>
        </p:txBody>
      </p:sp>
    </p:spTree>
    <p:extLst>
      <p:ext uri="{BB962C8B-B14F-4D97-AF65-F5344CB8AC3E}">
        <p14:creationId xmlns:p14="http://schemas.microsoft.com/office/powerpoint/2010/main" val="1915976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8" name="TextBox 7">
            <a:extLst>
              <a:ext uri="{FF2B5EF4-FFF2-40B4-BE49-F238E27FC236}">
                <a16:creationId xmlns:a16="http://schemas.microsoft.com/office/drawing/2014/main" id="{09BC752C-391B-4463-4DE6-B92799EFFD5B}"/>
              </a:ext>
            </a:extLst>
          </p:cNvPr>
          <p:cNvSpPr txBox="1"/>
          <p:nvPr/>
        </p:nvSpPr>
        <p:spPr>
          <a:xfrm>
            <a:off x="453662" y="2875002"/>
            <a:ext cx="10302828" cy="861774"/>
          </a:xfrm>
          <a:prstGeom prst="rect">
            <a:avLst/>
          </a:prstGeom>
          <a:noFill/>
        </p:spPr>
        <p:txBody>
          <a:bodyPr wrap="square">
            <a:spAutoFit/>
          </a:bodyPr>
          <a:lstStyle/>
          <a:p>
            <a:pPr marL="0" marR="0">
              <a:spcBef>
                <a:spcPts val="0"/>
              </a:spcBef>
              <a:spcAft>
                <a:spcPts val="0"/>
              </a:spcAft>
            </a:pPr>
            <a:r>
              <a:rPr lang="en-US" sz="1800" b="1"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0</a:t>
            </a:r>
            <a:r>
              <a:rPr lang="en-US" sz="1800" b="1" i="1" baseline="300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th</a:t>
            </a:r>
            <a:r>
              <a:rPr lang="en-US" sz="1800" b="1"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Tree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Before using any trees, we start with a simple classification whereby we predict everything to be a single constant parameter, so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So our decision tree is just a bare leaf.  And presently, our SSE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m</a:t>
            </a:r>
            <a:r>
              <a:rPr lang="en-US" sz="1600">
                <a:effectLst/>
                <a:latin typeface="Calibri" panose="020F0502020204030204" pitchFamily="34" charset="0"/>
                <a:ea typeface="Calibri" panose="020F0502020204030204" pitchFamily="34" charset="0"/>
                <a:cs typeface="Times New Roman" panose="02020603050405020304" pitchFamily="18" charset="0"/>
              </a:rPr>
              <a:t> is: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2">
            <a:extLst>
              <a:ext uri="{FF2B5EF4-FFF2-40B4-BE49-F238E27FC236}">
                <a16:creationId xmlns:a16="http://schemas.microsoft.com/office/drawing/2014/main" id="{3E8819DC-92B5-6179-C57A-3DA7D97113A0}"/>
              </a:ext>
            </a:extLst>
          </p:cNvPr>
          <p:cNvSpPr>
            <a:spLocks noChangeArrowheads="1"/>
          </p:cNvSpPr>
          <p:nvPr/>
        </p:nvSpPr>
        <p:spPr bwMode="auto">
          <a:xfrm>
            <a:off x="481780" y="1104549"/>
            <a:ext cx="910743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Generally speaking, let’s say we have a bunch of predictions, f</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for our data y</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And let’s write SSE</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(Y|f) as: </a:t>
            </a:r>
            <a:endParaRPr kumimoji="0" lang="en-US" altLang="en-US" sz="1000" b="0" i="0" u="none" strike="noStrike" cap="none" normalizeH="0" baseline="0">
              <a:ln>
                <a:noFill/>
              </a:ln>
              <a:solidFill>
                <a:schemeClr val="tx1"/>
              </a:solidFill>
              <a:effectLst/>
            </a:endParaRPr>
          </a:p>
        </p:txBody>
      </p:sp>
      <p:graphicFrame>
        <p:nvGraphicFramePr>
          <p:cNvPr id="11" name="Object 10">
            <a:extLst>
              <a:ext uri="{FF2B5EF4-FFF2-40B4-BE49-F238E27FC236}">
                <a16:creationId xmlns:a16="http://schemas.microsoft.com/office/drawing/2014/main" id="{451D1F1F-506F-2641-E78E-22810295598C}"/>
              </a:ext>
            </a:extLst>
          </p:cNvPr>
          <p:cNvGraphicFramePr>
            <a:graphicFrameLocks noChangeAspect="1"/>
          </p:cNvGraphicFramePr>
          <p:nvPr>
            <p:extLst>
              <p:ext uri="{D42A27DB-BD31-4B8C-83A1-F6EECF244321}">
                <p14:modId xmlns:p14="http://schemas.microsoft.com/office/powerpoint/2010/main" val="1558220056"/>
              </p:ext>
            </p:extLst>
          </p:nvPr>
        </p:nvGraphicFramePr>
        <p:xfrm>
          <a:off x="560438" y="1556460"/>
          <a:ext cx="2113938" cy="576529"/>
        </p:xfrm>
        <a:graphic>
          <a:graphicData uri="http://schemas.openxmlformats.org/presentationml/2006/ole">
            <mc:AlternateContent xmlns:mc="http://schemas.openxmlformats.org/markup-compatibility/2006">
              <mc:Choice xmlns:v="urn:schemas-microsoft-com:vml" Requires="v">
                <p:oleObj name="Equation" r:id="rId2" imgW="1663700" imgH="431800" progId="Equation.DSMT4">
                  <p:embed/>
                </p:oleObj>
              </mc:Choice>
              <mc:Fallback>
                <p:oleObj name="Equation" r:id="rId2" imgW="1663700" imgH="4318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438" y="1556460"/>
                        <a:ext cx="2113938" cy="576529"/>
                      </a:xfrm>
                      <a:prstGeom prst="rect">
                        <a:avLst/>
                      </a:prstGeom>
                      <a:solidFill>
                        <a:srgbClr val="CCFFCC"/>
                      </a:solidFill>
                    </p:spPr>
                  </p:pic>
                </p:oleObj>
              </mc:Fallback>
            </mc:AlternateContent>
          </a:graphicData>
        </a:graphic>
      </p:graphicFrame>
      <p:sp>
        <p:nvSpPr>
          <p:cNvPr id="12" name="Rectangle 3">
            <a:extLst>
              <a:ext uri="{FF2B5EF4-FFF2-40B4-BE49-F238E27FC236}">
                <a16:creationId xmlns:a16="http://schemas.microsoft.com/office/drawing/2014/main" id="{F23710A2-A4F1-E9D5-B132-E1B149240785}"/>
              </a:ext>
            </a:extLst>
          </p:cNvPr>
          <p:cNvSpPr>
            <a:spLocks noChangeArrowheads="1"/>
          </p:cNvSpPr>
          <p:nvPr/>
        </p:nvSpPr>
        <p:spPr bwMode="auto">
          <a:xfrm>
            <a:off x="453662" y="2353454"/>
            <a:ext cx="1069626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where f</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 left unknown for now.  We’ll want to find incremental pedictions, f</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which minimize the sum of the squared errors.  </a:t>
            </a:r>
            <a:endParaRPr kumimoji="0" lang="en-US" altLang="en-US" sz="2400" b="0" i="0" u="none" strike="noStrike" cap="none" normalizeH="0" baseline="0">
              <a:ln>
                <a:noFill/>
              </a:ln>
              <a:solidFill>
                <a:schemeClr val="tx1"/>
              </a:solidFill>
              <a:effectLst/>
              <a:latin typeface="Arial" panose="020B0604020202020204" pitchFamily="34" charset="0"/>
            </a:endParaRPr>
          </a:p>
        </p:txBody>
      </p:sp>
      <p:graphicFrame>
        <p:nvGraphicFramePr>
          <p:cNvPr id="13" name="Object 12">
            <a:extLst>
              <a:ext uri="{FF2B5EF4-FFF2-40B4-BE49-F238E27FC236}">
                <a16:creationId xmlns:a16="http://schemas.microsoft.com/office/drawing/2014/main" id="{34249111-FDDE-3C8C-56D2-D49B72B1567E}"/>
              </a:ext>
            </a:extLst>
          </p:cNvPr>
          <p:cNvGraphicFramePr>
            <a:graphicFrameLocks noChangeAspect="1"/>
          </p:cNvGraphicFramePr>
          <p:nvPr>
            <p:extLst>
              <p:ext uri="{D42A27DB-BD31-4B8C-83A1-F6EECF244321}">
                <p14:modId xmlns:p14="http://schemas.microsoft.com/office/powerpoint/2010/main" val="3716617112"/>
              </p:ext>
            </p:extLst>
          </p:nvPr>
        </p:nvGraphicFramePr>
        <p:xfrm>
          <a:off x="560437" y="3909018"/>
          <a:ext cx="2585885" cy="620612"/>
        </p:xfrm>
        <a:graphic>
          <a:graphicData uri="http://schemas.openxmlformats.org/presentationml/2006/ole">
            <mc:AlternateContent xmlns:mc="http://schemas.openxmlformats.org/markup-compatibility/2006">
              <mc:Choice xmlns:v="urn:schemas-microsoft-com:vml" Requires="v">
                <p:oleObj name="Equation" r:id="rId4" imgW="1904238" imgH="457855" progId="Equation.DSMT4">
                  <p:embed/>
                </p:oleObj>
              </mc:Choice>
              <mc:Fallback>
                <p:oleObj name="Equation" r:id="rId4" imgW="1904238" imgH="457855" progId="Equation.DSMT4">
                  <p:embed/>
                  <p:pic>
                    <p:nvPicPr>
                      <p:cNvPr id="0" name=""/>
                      <p:cNvPicPr/>
                      <p:nvPr/>
                    </p:nvPicPr>
                    <p:blipFill>
                      <a:blip r:embed="rId5"/>
                      <a:stretch>
                        <a:fillRect/>
                      </a:stretch>
                    </p:blipFill>
                    <p:spPr>
                      <a:xfrm>
                        <a:off x="560437" y="3909018"/>
                        <a:ext cx="2585885" cy="620612"/>
                      </a:xfrm>
                      <a:prstGeom prst="rect">
                        <a:avLst/>
                      </a:prstGeom>
                      <a:solidFill>
                        <a:srgbClr val="FFCCFF"/>
                      </a:solidFill>
                    </p:spPr>
                  </p:pic>
                </p:oleObj>
              </mc:Fallback>
            </mc:AlternateContent>
          </a:graphicData>
        </a:graphic>
      </p:graphicFrame>
      <p:sp>
        <p:nvSpPr>
          <p:cNvPr id="16" name="TextBox 15">
            <a:extLst>
              <a:ext uri="{FF2B5EF4-FFF2-40B4-BE49-F238E27FC236}">
                <a16:creationId xmlns:a16="http://schemas.microsoft.com/office/drawing/2014/main" id="{A50B044C-464C-683C-014A-4FF9E586B001}"/>
              </a:ext>
            </a:extLst>
          </p:cNvPr>
          <p:cNvSpPr txBox="1"/>
          <p:nvPr/>
        </p:nvSpPr>
        <p:spPr>
          <a:xfrm>
            <a:off x="453662" y="4662387"/>
            <a:ext cx="4875422"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If we minimize SSE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m</a:t>
            </a:r>
            <a:r>
              <a:rPr lang="en-US" sz="1600">
                <a:effectLst/>
                <a:latin typeface="Calibri" panose="020F0502020204030204" pitchFamily="34" charset="0"/>
                <a:ea typeface="Calibri" panose="020F0502020204030204" pitchFamily="34" charset="0"/>
                <a:cs typeface="Times New Roman" panose="02020603050405020304" pitchFamily="18" charset="0"/>
              </a:rPr>
              <a:t>(Y|f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w/r to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we’ll see that:</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7" name="Object 16">
            <a:extLst>
              <a:ext uri="{FF2B5EF4-FFF2-40B4-BE49-F238E27FC236}">
                <a16:creationId xmlns:a16="http://schemas.microsoft.com/office/drawing/2014/main" id="{2CCDF78E-5F9D-4717-833A-415AB0BA3AFE}"/>
              </a:ext>
            </a:extLst>
          </p:cNvPr>
          <p:cNvGraphicFramePr>
            <a:graphicFrameLocks noChangeAspect="1"/>
          </p:cNvGraphicFramePr>
          <p:nvPr>
            <p:extLst>
              <p:ext uri="{D42A27DB-BD31-4B8C-83A1-F6EECF244321}">
                <p14:modId xmlns:p14="http://schemas.microsoft.com/office/powerpoint/2010/main" val="144436265"/>
              </p:ext>
            </p:extLst>
          </p:nvPr>
        </p:nvGraphicFramePr>
        <p:xfrm>
          <a:off x="574674" y="5148263"/>
          <a:ext cx="1490099" cy="576309"/>
        </p:xfrm>
        <a:graphic>
          <a:graphicData uri="http://schemas.openxmlformats.org/presentationml/2006/ole">
            <mc:AlternateContent xmlns:mc="http://schemas.openxmlformats.org/markup-compatibility/2006">
              <mc:Choice xmlns:v="urn:schemas-microsoft-com:vml" Requires="v">
                <p:oleObj name="Equation" r:id="rId6" imgW="1117440" imgH="431640" progId="Equation.DSMT4">
                  <p:embed/>
                </p:oleObj>
              </mc:Choice>
              <mc:Fallback>
                <p:oleObj name="Equation" r:id="rId6" imgW="1117440" imgH="431640" progId="Equation.DSMT4">
                  <p:embed/>
                  <p:pic>
                    <p:nvPicPr>
                      <p:cNvPr id="0" name=""/>
                      <p:cNvPicPr/>
                      <p:nvPr/>
                    </p:nvPicPr>
                    <p:blipFill>
                      <a:blip r:embed="rId7"/>
                      <a:stretch>
                        <a:fillRect/>
                      </a:stretch>
                    </p:blipFill>
                    <p:spPr>
                      <a:xfrm>
                        <a:off x="574674" y="5148263"/>
                        <a:ext cx="1490099" cy="576309"/>
                      </a:xfrm>
                      <a:prstGeom prst="rect">
                        <a:avLst/>
                      </a:prstGeom>
                      <a:solidFill>
                        <a:srgbClr val="FFCCFF"/>
                      </a:solidFill>
                    </p:spPr>
                  </p:pic>
                </p:oleObj>
              </mc:Fallback>
            </mc:AlternateContent>
          </a:graphicData>
        </a:graphic>
      </p:graphicFrame>
    </p:spTree>
    <p:extLst>
      <p:ext uri="{BB962C8B-B14F-4D97-AF65-F5344CB8AC3E}">
        <p14:creationId xmlns:p14="http://schemas.microsoft.com/office/powerpoint/2010/main" val="2271067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363793" y="915145"/>
            <a:ext cx="1543666" cy="338554"/>
          </a:xfrm>
          <a:prstGeom prst="rect">
            <a:avLst/>
          </a:prstGeom>
          <a:noFill/>
        </p:spPr>
        <p:txBody>
          <a:bodyPr wrap="square" rtlCol="0">
            <a:spAutoFit/>
          </a:bodyPr>
          <a:lstStyle/>
          <a:p>
            <a:r>
              <a:rPr lang="en-US" sz="1600" b="1" i="1">
                <a:solidFill>
                  <a:srgbClr val="0000FF"/>
                </a:solidFill>
              </a:rPr>
              <a:t>1</a:t>
            </a:r>
            <a:r>
              <a:rPr lang="en-US" sz="1600" b="1" i="1" baseline="30000">
                <a:solidFill>
                  <a:srgbClr val="0000FF"/>
                </a:solidFill>
              </a:rPr>
              <a:t>st</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363792" y="1213062"/>
            <a:ext cx="11375924" cy="584775"/>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So we’d like to construct a tree to improve this classification.  So we’ll look for an increment,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that we can add to our present prediction,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to get a new prediction: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And we’ll fill this into SSE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m</a:t>
            </a:r>
            <a:r>
              <a:rPr lang="en-US" sz="1600">
                <a:effectLst/>
                <a:latin typeface="Calibri" panose="020F0502020204030204" pitchFamily="34" charset="0"/>
                <a:ea typeface="Calibri" panose="020F0502020204030204" pitchFamily="34" charset="0"/>
                <a:cs typeface="Times New Roman" panose="02020603050405020304" pitchFamily="18" charset="0"/>
              </a:rPr>
              <a:t>(Y|f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8" name="Object 17">
            <a:extLst>
              <a:ext uri="{FF2B5EF4-FFF2-40B4-BE49-F238E27FC236}">
                <a16:creationId xmlns:a16="http://schemas.microsoft.com/office/drawing/2014/main" id="{AF967FE5-AC25-74C7-7FE7-74A93127A2DF}"/>
              </a:ext>
            </a:extLst>
          </p:cNvPr>
          <p:cNvGraphicFramePr>
            <a:graphicFrameLocks noChangeAspect="1"/>
          </p:cNvGraphicFramePr>
          <p:nvPr>
            <p:extLst>
              <p:ext uri="{D42A27DB-BD31-4B8C-83A1-F6EECF244321}">
                <p14:modId xmlns:p14="http://schemas.microsoft.com/office/powerpoint/2010/main" val="513378491"/>
              </p:ext>
            </p:extLst>
          </p:nvPr>
        </p:nvGraphicFramePr>
        <p:xfrm>
          <a:off x="453563" y="1932214"/>
          <a:ext cx="4236423" cy="539724"/>
        </p:xfrm>
        <a:graphic>
          <a:graphicData uri="http://schemas.openxmlformats.org/presentationml/2006/ole">
            <mc:AlternateContent xmlns:mc="http://schemas.openxmlformats.org/markup-compatibility/2006">
              <mc:Choice xmlns:v="urn:schemas-microsoft-com:vml" Requires="v">
                <p:oleObj name="Equation" r:id="rId2" imgW="3390840" imgH="431640" progId="Equation.DSMT4">
                  <p:embed/>
                </p:oleObj>
              </mc:Choice>
              <mc:Fallback>
                <p:oleObj name="Equation" r:id="rId2" imgW="3390840" imgH="431640" progId="Equation.DSMT4">
                  <p:embed/>
                  <p:pic>
                    <p:nvPicPr>
                      <p:cNvPr id="18" name="Object 17">
                        <a:extLst>
                          <a:ext uri="{FF2B5EF4-FFF2-40B4-BE49-F238E27FC236}">
                            <a16:creationId xmlns:a16="http://schemas.microsoft.com/office/drawing/2014/main" id="{AF967FE5-AC25-74C7-7FE7-74A93127A2DF}"/>
                          </a:ext>
                        </a:extLst>
                      </p:cNvPr>
                      <p:cNvPicPr/>
                      <p:nvPr/>
                    </p:nvPicPr>
                    <p:blipFill>
                      <a:blip r:embed="rId3"/>
                      <a:stretch>
                        <a:fillRect/>
                      </a:stretch>
                    </p:blipFill>
                    <p:spPr>
                      <a:xfrm>
                        <a:off x="453563" y="1932214"/>
                        <a:ext cx="4236423" cy="539724"/>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7827703B-1809-EBFC-F5F6-530311E5AFEA}"/>
              </a:ext>
            </a:extLst>
          </p:cNvPr>
          <p:cNvSpPr txBox="1"/>
          <p:nvPr/>
        </p:nvSpPr>
        <p:spPr>
          <a:xfrm>
            <a:off x="363792" y="4088621"/>
            <a:ext cx="1543667"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So we form,</a:t>
            </a:r>
            <a:endParaRPr lang="en-US" sz="1600"/>
          </a:p>
        </p:txBody>
      </p:sp>
      <p:sp>
        <p:nvSpPr>
          <p:cNvPr id="25" name="TextBox 24">
            <a:extLst>
              <a:ext uri="{FF2B5EF4-FFF2-40B4-BE49-F238E27FC236}">
                <a16:creationId xmlns:a16="http://schemas.microsoft.com/office/drawing/2014/main" id="{E7AFC528-8C9E-8746-F504-E93806A3519D}"/>
              </a:ext>
            </a:extLst>
          </p:cNvPr>
          <p:cNvSpPr txBox="1"/>
          <p:nvPr/>
        </p:nvSpPr>
        <p:spPr>
          <a:xfrm>
            <a:off x="363791" y="2620193"/>
            <a:ext cx="11474247" cy="584775"/>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Now we’ll look to classify these increments </a:t>
            </a:r>
            <a:r>
              <a:rPr lang="en-US" sz="1600">
                <a:effectLst/>
                <a:latin typeface="Calibri" panose="020F0502020204030204" pitchFamily="34" charset="0"/>
                <a:ea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600">
                <a:effectLst/>
                <a:latin typeface="Calibri" panose="020F0502020204030204" pitchFamily="34" charset="0"/>
                <a:ea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Ll,j </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baseline="-25000">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rPr>
              <a:t>into some assortment of leaves, </a:t>
            </a:r>
            <a:r>
              <a:rPr lang="en-US" sz="1600">
                <a:effectLst/>
                <a:latin typeface="Calibri" panose="020F0502020204030204" pitchFamily="34" charset="0"/>
                <a:ea typeface="Calibri" panose="020F0502020204030204" pitchFamily="34" charset="0"/>
              </a:rPr>
              <a:t>L = {L</a:t>
            </a:r>
            <a:r>
              <a:rPr lang="en-US" sz="1600" baseline="-25000">
                <a:effectLst/>
                <a:latin typeface="Calibri" panose="020F0502020204030204" pitchFamily="34" charset="0"/>
                <a:ea typeface="Calibri" panose="020F0502020204030204" pitchFamily="34" charset="0"/>
              </a:rPr>
              <a:t>1</a:t>
            </a:r>
            <a:r>
              <a:rPr lang="en-US" sz="1600">
                <a:effectLst/>
                <a:latin typeface="Calibri" panose="020F0502020204030204" pitchFamily="34" charset="0"/>
                <a:ea typeface="Calibri" panose="020F0502020204030204" pitchFamily="34" charset="0"/>
              </a:rPr>
              <a:t>, L</a:t>
            </a:r>
            <a:r>
              <a:rPr lang="en-US" sz="1600" baseline="-25000">
                <a:effectLst/>
                <a:latin typeface="Calibri" panose="020F0502020204030204" pitchFamily="34" charset="0"/>
                <a:ea typeface="Calibri" panose="020F0502020204030204" pitchFamily="34" charset="0"/>
              </a:rPr>
              <a:t>2</a:t>
            </a:r>
            <a:r>
              <a:rPr lang="en-US" sz="1600">
                <a:effectLst/>
                <a:latin typeface="Calibri" panose="020F0502020204030204" pitchFamily="34" charset="0"/>
                <a:ea typeface="Calibri" panose="020F0502020204030204" pitchFamily="34" charset="0"/>
              </a:rPr>
              <a:t>, …} that minimizes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rPr>
              <a:t>SSE</a:t>
            </a:r>
            <a:r>
              <a:rPr lang="en-US" sz="1600" baseline="-25000">
                <a:effectLst/>
                <a:latin typeface="Calibri" panose="020F0502020204030204" pitchFamily="34" charset="0"/>
                <a:ea typeface="Calibri" panose="020F0502020204030204" pitchFamily="34" charset="0"/>
              </a:rPr>
              <a:t>m</a:t>
            </a:r>
            <a:r>
              <a:rPr lang="en-US" sz="1600" baseline="30000">
                <a:effectLst/>
                <a:latin typeface="Calibri" panose="020F0502020204030204" pitchFamily="34" charset="0"/>
                <a:ea typeface="Calibri" panose="020F0502020204030204" pitchFamily="34" charset="0"/>
              </a:rPr>
              <a:t>(1)</a:t>
            </a:r>
            <a:r>
              <a:rPr lang="en-US" sz="1600">
                <a:effectLst/>
                <a:latin typeface="Calibri" panose="020F0502020204030204" pitchFamily="34" charset="0"/>
                <a:ea typeface="Calibri" panose="020F0502020204030204" pitchFamily="34"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Calibri" panose="020F0502020204030204" pitchFamily="34" charset="0"/>
              </a:rPr>
              <a:t>f</a:t>
            </a:r>
            <a:r>
              <a:rPr lang="en-US" sz="1600" baseline="30000">
                <a:effectLst/>
                <a:latin typeface="Calibri" panose="020F0502020204030204" pitchFamily="34" charset="0"/>
                <a:ea typeface="Calibri" panose="020F0502020204030204" pitchFamily="34" charset="0"/>
                <a:cs typeface="Calibri" panose="020F0502020204030204" pitchFamily="34" charset="0"/>
              </a:rPr>
              <a:t>(1)</a:t>
            </a:r>
            <a:r>
              <a:rPr lang="en-US" sz="1600">
                <a:effectLst/>
                <a:latin typeface="Calibri" panose="020F0502020204030204" pitchFamily="34" charset="0"/>
                <a:ea typeface="Calibri" panose="020F0502020204030204" pitchFamily="34" charset="0"/>
                <a:cs typeface="Calibri" panose="020F0502020204030204" pitchFamily="34" charset="0"/>
              </a:rPr>
              <a:t>) [same as minimizing </a:t>
            </a:r>
            <a:r>
              <a:rPr lang="en-US" sz="1600">
                <a:effectLst/>
                <a:latin typeface="Calibri" panose="020F0502020204030204" pitchFamily="34" charset="0"/>
                <a:ea typeface="Calibri" panose="020F0502020204030204" pitchFamily="34" charset="0"/>
              </a:rPr>
              <a:t>SSE</a:t>
            </a:r>
            <a:r>
              <a:rPr lang="en-US" sz="1600" baseline="-25000">
                <a:effectLst/>
                <a:latin typeface="Calibri" panose="020F0502020204030204" pitchFamily="34" charset="0"/>
                <a:ea typeface="Calibri" panose="020F0502020204030204" pitchFamily="34" charset="0"/>
              </a:rPr>
              <a:t>m</a:t>
            </a:r>
            <a:r>
              <a:rPr lang="en-US" sz="1600">
                <a:effectLst/>
                <a:latin typeface="Calibri" panose="020F0502020204030204" pitchFamily="34" charset="0"/>
                <a:ea typeface="Calibri" panose="020F0502020204030204" pitchFamily="34"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Calibri" panose="020F0502020204030204" pitchFamily="34" charset="0"/>
              </a:rPr>
              <a:t>f</a:t>
            </a:r>
            <a:r>
              <a:rPr lang="en-US" sz="1600" baseline="30000">
                <a:effectLst/>
                <a:latin typeface="Calibri" panose="020F0502020204030204" pitchFamily="34" charset="0"/>
                <a:ea typeface="Calibri" panose="020F0502020204030204" pitchFamily="34" charset="0"/>
                <a:cs typeface="Calibri" panose="020F0502020204030204" pitchFamily="34" charset="0"/>
              </a:rPr>
              <a:t>(1)</a:t>
            </a:r>
            <a:r>
              <a:rPr lang="en-US" sz="1600">
                <a:effectLst/>
                <a:latin typeface="Calibri" panose="020F0502020204030204" pitchFamily="34" charset="0"/>
                <a:ea typeface="Calibri" panose="020F0502020204030204" pitchFamily="34" charset="0"/>
                <a:cs typeface="Calibri" panose="020F0502020204030204" pitchFamily="34" charset="0"/>
              </a:rPr>
              <a:t>), since that crossed out term is a constant].  </a:t>
            </a:r>
            <a:endParaRPr lang="en-US" sz="1600"/>
          </a:p>
        </p:txBody>
      </p:sp>
      <p:graphicFrame>
        <p:nvGraphicFramePr>
          <p:cNvPr id="3" name="Object 2">
            <a:extLst>
              <a:ext uri="{FF2B5EF4-FFF2-40B4-BE49-F238E27FC236}">
                <a16:creationId xmlns:a16="http://schemas.microsoft.com/office/drawing/2014/main" id="{4F629F34-AE3D-9046-22EF-C802E7E131BE}"/>
              </a:ext>
            </a:extLst>
          </p:cNvPr>
          <p:cNvGraphicFramePr>
            <a:graphicFrameLocks noChangeAspect="1"/>
          </p:cNvGraphicFramePr>
          <p:nvPr>
            <p:extLst>
              <p:ext uri="{D42A27DB-BD31-4B8C-83A1-F6EECF244321}">
                <p14:modId xmlns:p14="http://schemas.microsoft.com/office/powerpoint/2010/main" val="361169416"/>
              </p:ext>
            </p:extLst>
          </p:nvPr>
        </p:nvGraphicFramePr>
        <p:xfrm>
          <a:off x="449309" y="3353222"/>
          <a:ext cx="5499207" cy="627537"/>
        </p:xfrm>
        <a:graphic>
          <a:graphicData uri="http://schemas.openxmlformats.org/presentationml/2006/ole">
            <mc:AlternateContent xmlns:mc="http://schemas.openxmlformats.org/markup-compatibility/2006">
              <mc:Choice xmlns:v="urn:schemas-microsoft-com:vml" Requires="v">
                <p:oleObj name="Equation" r:id="rId4" imgW="4228920" imgH="482400" progId="Equation.DSMT4">
                  <p:embed/>
                </p:oleObj>
              </mc:Choice>
              <mc:Fallback>
                <p:oleObj name="Equation" r:id="rId4" imgW="4228920" imgH="482400" progId="Equation.DSMT4">
                  <p:embed/>
                  <p:pic>
                    <p:nvPicPr>
                      <p:cNvPr id="0" name=""/>
                      <p:cNvPicPr/>
                      <p:nvPr/>
                    </p:nvPicPr>
                    <p:blipFill>
                      <a:blip r:embed="rId5"/>
                      <a:stretch>
                        <a:fillRect/>
                      </a:stretch>
                    </p:blipFill>
                    <p:spPr>
                      <a:xfrm>
                        <a:off x="449309" y="3353222"/>
                        <a:ext cx="5499207" cy="627537"/>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52F4689D-0D03-BAA4-CC00-38B2C2BDAF2D}"/>
              </a:ext>
            </a:extLst>
          </p:cNvPr>
          <p:cNvGraphicFramePr>
            <a:graphicFrameLocks noChangeAspect="1"/>
          </p:cNvGraphicFramePr>
          <p:nvPr>
            <p:extLst>
              <p:ext uri="{D42A27DB-BD31-4B8C-83A1-F6EECF244321}">
                <p14:modId xmlns:p14="http://schemas.microsoft.com/office/powerpoint/2010/main" val="4005158063"/>
              </p:ext>
            </p:extLst>
          </p:nvPr>
        </p:nvGraphicFramePr>
        <p:xfrm>
          <a:off x="449309" y="4575429"/>
          <a:ext cx="5320124" cy="1743806"/>
        </p:xfrm>
        <a:graphic>
          <a:graphicData uri="http://schemas.openxmlformats.org/presentationml/2006/ole">
            <mc:AlternateContent xmlns:mc="http://schemas.openxmlformats.org/markup-compatibility/2006">
              <mc:Choice xmlns:v="urn:schemas-microsoft-com:vml" Requires="v">
                <p:oleObj name="Equation" r:id="rId6" imgW="4189180" imgH="1373566" progId="Equation.DSMT4">
                  <p:embed/>
                </p:oleObj>
              </mc:Choice>
              <mc:Fallback>
                <p:oleObj name="Equation" r:id="rId6" imgW="4189180" imgH="1373566" progId="Equation.DSMT4">
                  <p:embed/>
                  <p:pic>
                    <p:nvPicPr>
                      <p:cNvPr id="0" name=""/>
                      <p:cNvPicPr/>
                      <p:nvPr/>
                    </p:nvPicPr>
                    <p:blipFill>
                      <a:blip r:embed="rId7"/>
                      <a:stretch>
                        <a:fillRect/>
                      </a:stretch>
                    </p:blipFill>
                    <p:spPr>
                      <a:xfrm>
                        <a:off x="449309" y="4575429"/>
                        <a:ext cx="5320124" cy="1743806"/>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0BF5B444-0542-B7ED-479F-05E9B377D840}"/>
              </a:ext>
            </a:extLst>
          </p:cNvPr>
          <p:cNvSpPr txBox="1"/>
          <p:nvPr/>
        </p:nvSpPr>
        <p:spPr>
          <a:xfrm>
            <a:off x="6916992" y="4089154"/>
            <a:ext cx="3067667"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And minimize w/r to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a:effectLst/>
                <a:latin typeface="Calibri" panose="020F0502020204030204" pitchFamily="34" charset="0"/>
                <a:ea typeface="Calibri" panose="020F0502020204030204" pitchFamily="34" charset="0"/>
                <a:cs typeface="Times New Roman" panose="02020603050405020304" pitchFamily="18" charset="0"/>
              </a:rPr>
              <a:t>.  We find,  </a:t>
            </a:r>
            <a:endParaRPr lang="en-US" sz="1600"/>
          </a:p>
        </p:txBody>
      </p:sp>
      <p:graphicFrame>
        <p:nvGraphicFramePr>
          <p:cNvPr id="8" name="Object 7">
            <a:extLst>
              <a:ext uri="{FF2B5EF4-FFF2-40B4-BE49-F238E27FC236}">
                <a16:creationId xmlns:a16="http://schemas.microsoft.com/office/drawing/2014/main" id="{25797F82-FE11-FAB8-80AE-7D00B3A2879D}"/>
              </a:ext>
            </a:extLst>
          </p:cNvPr>
          <p:cNvGraphicFramePr>
            <a:graphicFrameLocks noChangeAspect="1"/>
          </p:cNvGraphicFramePr>
          <p:nvPr>
            <p:extLst>
              <p:ext uri="{D42A27DB-BD31-4B8C-83A1-F6EECF244321}">
                <p14:modId xmlns:p14="http://schemas.microsoft.com/office/powerpoint/2010/main" val="3464169699"/>
              </p:ext>
            </p:extLst>
          </p:nvPr>
        </p:nvGraphicFramePr>
        <p:xfrm>
          <a:off x="6990326" y="4656329"/>
          <a:ext cx="4149622" cy="1262857"/>
        </p:xfrm>
        <a:graphic>
          <a:graphicData uri="http://schemas.openxmlformats.org/presentationml/2006/ole">
            <mc:AlternateContent xmlns:mc="http://schemas.openxmlformats.org/markup-compatibility/2006">
              <mc:Choice xmlns:v="urn:schemas-microsoft-com:vml" Requires="v">
                <p:oleObj name="Equation" r:id="rId8" imgW="3251160" imgH="990360" progId="Equation.DSMT4">
                  <p:embed/>
                </p:oleObj>
              </mc:Choice>
              <mc:Fallback>
                <p:oleObj name="Equation" r:id="rId8" imgW="3251160" imgH="990360" progId="Equation.DSMT4">
                  <p:embed/>
                  <p:pic>
                    <p:nvPicPr>
                      <p:cNvPr id="0" name=""/>
                      <p:cNvPicPr/>
                      <p:nvPr/>
                    </p:nvPicPr>
                    <p:blipFill>
                      <a:blip r:embed="rId9"/>
                      <a:stretch>
                        <a:fillRect/>
                      </a:stretch>
                    </p:blipFill>
                    <p:spPr>
                      <a:xfrm>
                        <a:off x="6990326" y="4656329"/>
                        <a:ext cx="4149622" cy="1262857"/>
                      </a:xfrm>
                      <a:prstGeom prst="rect">
                        <a:avLst/>
                      </a:prstGeom>
                      <a:solidFill>
                        <a:schemeClr val="accent1">
                          <a:lumMod val="20000"/>
                          <a:lumOff val="80000"/>
                        </a:schemeClr>
                      </a:solidFill>
                    </p:spPr>
                  </p:pic>
                </p:oleObj>
              </mc:Fallback>
            </mc:AlternateContent>
          </a:graphicData>
        </a:graphic>
      </p:graphicFrame>
      <p:sp>
        <p:nvSpPr>
          <p:cNvPr id="9" name="TextBox 8">
            <a:extLst>
              <a:ext uri="{FF2B5EF4-FFF2-40B4-BE49-F238E27FC236}">
                <a16:creationId xmlns:a16="http://schemas.microsoft.com/office/drawing/2014/main" id="{C026B942-569B-EF03-94FF-70A0A86247AF}"/>
              </a:ext>
            </a:extLst>
          </p:cNvPr>
          <p:cNvSpPr txBox="1"/>
          <p:nvPr/>
        </p:nvSpPr>
        <p:spPr>
          <a:xfrm>
            <a:off x="6916991" y="6247335"/>
            <a:ext cx="4380274"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But we still have to figure out what the leaves are.  </a:t>
            </a:r>
            <a:endParaRPr lang="en-US" sz="1600"/>
          </a:p>
        </p:txBody>
      </p:sp>
    </p:spTree>
    <p:extLst>
      <p:ext uri="{BB962C8B-B14F-4D97-AF65-F5344CB8AC3E}">
        <p14:creationId xmlns:p14="http://schemas.microsoft.com/office/powerpoint/2010/main" val="3735424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 schematic&#10;&#10;Description automatically generated">
            <a:extLst>
              <a:ext uri="{FF2B5EF4-FFF2-40B4-BE49-F238E27FC236}">
                <a16:creationId xmlns:a16="http://schemas.microsoft.com/office/drawing/2014/main" id="{05D3F5EA-9573-9262-28FF-782240B6829D}"/>
              </a:ext>
            </a:extLst>
          </p:cNvPr>
          <p:cNvPicPr>
            <a:picLocks noChangeAspect="1"/>
          </p:cNvPicPr>
          <p:nvPr/>
        </p:nvPicPr>
        <p:blipFill>
          <a:blip r:embed="rId2"/>
          <a:stretch>
            <a:fillRect/>
          </a:stretch>
        </p:blipFill>
        <p:spPr>
          <a:xfrm>
            <a:off x="4043794" y="2440529"/>
            <a:ext cx="7981058" cy="4272909"/>
          </a:xfrm>
          <a:prstGeom prst="rect">
            <a:avLst/>
          </a:prstGeom>
        </p:spPr>
      </p:pic>
      <p:sp>
        <p:nvSpPr>
          <p:cNvPr id="4" name="TextBox 3">
            <a:extLst>
              <a:ext uri="{FF2B5EF4-FFF2-40B4-BE49-F238E27FC236}">
                <a16:creationId xmlns:a16="http://schemas.microsoft.com/office/drawing/2014/main" id="{FD9A8FEC-0C5D-A29B-73F8-59888F63F925}"/>
              </a:ext>
            </a:extLst>
          </p:cNvPr>
          <p:cNvSpPr txBox="1"/>
          <p:nvPr/>
        </p:nvSpPr>
        <p:spPr>
          <a:xfrm>
            <a:off x="363791" y="696844"/>
            <a:ext cx="1075292" cy="338554"/>
          </a:xfrm>
          <a:prstGeom prst="rect">
            <a:avLst/>
          </a:prstGeom>
          <a:noFill/>
        </p:spPr>
        <p:txBody>
          <a:bodyPr wrap="square" rtlCol="0">
            <a:spAutoFit/>
          </a:bodyPr>
          <a:lstStyle/>
          <a:p>
            <a:r>
              <a:rPr lang="en-US" sz="1600" b="1" i="1">
                <a:solidFill>
                  <a:srgbClr val="0000FF"/>
                </a:solidFill>
              </a:rPr>
              <a:t>1</a:t>
            </a:r>
            <a:r>
              <a:rPr lang="en-US" sz="1600" b="1" i="1" baseline="30000">
                <a:solidFill>
                  <a:srgbClr val="0000FF"/>
                </a:solidFill>
              </a:rPr>
              <a:t>st</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27" name="TextBox 26">
            <a:extLst>
              <a:ext uri="{FF2B5EF4-FFF2-40B4-BE49-F238E27FC236}">
                <a16:creationId xmlns:a16="http://schemas.microsoft.com/office/drawing/2014/main" id="{C1342832-1817-9124-0411-CB7AAE5FCB85}"/>
              </a:ext>
            </a:extLst>
          </p:cNvPr>
          <p:cNvSpPr txBox="1"/>
          <p:nvPr/>
        </p:nvSpPr>
        <p:spPr>
          <a:xfrm>
            <a:off x="363792" y="965531"/>
            <a:ext cx="11661060" cy="1323439"/>
          </a:xfrm>
          <a:prstGeom prst="rect">
            <a:avLst/>
          </a:prstGeom>
          <a:noFill/>
        </p:spPr>
        <p:txBody>
          <a:bodyPr wrap="square">
            <a:spAutoFit/>
          </a:bodyPr>
          <a:lstStyle/>
          <a:p>
            <a:r>
              <a:rPr lang="en-US" sz="1600"/>
              <a:t>So start by listing all output increments y</a:t>
            </a:r>
            <a:r>
              <a:rPr lang="en-US" sz="1600" baseline="-25000"/>
              <a:t>i</a:t>
            </a:r>
            <a:r>
              <a:rPr lang="en-US" sz="1600"/>
              <a:t> – f</a:t>
            </a:r>
            <a:r>
              <a:rPr lang="en-US" sz="1600" baseline="30000"/>
              <a:t>(0)</a:t>
            </a:r>
            <a:r>
              <a:rPr lang="en-US" sz="1600"/>
              <a:t>.  Then first step is putting all increments in root node.  The output is the average value of the increments.  And the ‘entropy’ is the sum-of-the-errors-squared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(1)</a:t>
            </a:r>
            <a:r>
              <a:rPr lang="en-US" sz="1600"/>
              <a:t>(Y) as shown.  Then we look to split the root node by the values of some category, A.  The outputs of the new nodes will be the averages of the increments in those nodes.  And the ‘entropy’ of the two nodes can be calculated as shown.  Then we can calculate the overall entropy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a:t>
            </a:r>
            <a:r>
              <a:rPr lang="en-US" sz="1600"/>
              <a:t>SE</a:t>
            </a:r>
            <a:r>
              <a:rPr lang="en-US" sz="1600" baseline="-25000"/>
              <a:t>m</a:t>
            </a:r>
            <a:r>
              <a:rPr lang="en-US" sz="1600" baseline="30000"/>
              <a:t>(1)</a:t>
            </a:r>
            <a:r>
              <a:rPr lang="en-US" sz="1600"/>
              <a:t>(Y|A)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(1)</a:t>
            </a:r>
            <a:r>
              <a:rPr lang="en-US" sz="1600"/>
              <a:t>(Y|A</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a:t>
            </a:r>
            <a:r>
              <a:rPr lang="en-US" sz="1600"/>
              <a:t>SE</a:t>
            </a:r>
            <a:r>
              <a:rPr lang="en-US" sz="1600" baseline="-25000"/>
              <a:t>m</a:t>
            </a:r>
            <a:r>
              <a:rPr lang="en-US" sz="1600" baseline="30000"/>
              <a:t>(1)</a:t>
            </a:r>
            <a:r>
              <a:rPr lang="en-US" sz="1600"/>
              <a:t>(Y|A</a:t>
            </a:r>
            <a:r>
              <a:rPr lang="en-US" sz="1600" baseline="-25000"/>
              <a:t>2</a:t>
            </a:r>
            <a:r>
              <a:rPr lang="en-US" sz="1600"/>
              <a:t>) of the nodes, and the information gain IG(A)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(1)</a:t>
            </a:r>
            <a:r>
              <a:rPr lang="en-US" sz="1600"/>
              <a:t>(Y)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(1)</a:t>
            </a:r>
            <a:r>
              <a:rPr lang="en-US" sz="1600"/>
              <a:t>(Y|A).  Whichever column maximizes IG(A), is the one we use to split the root.  </a:t>
            </a:r>
          </a:p>
        </p:txBody>
      </p:sp>
      <p:sp>
        <p:nvSpPr>
          <p:cNvPr id="30" name="TextBox 29">
            <a:extLst>
              <a:ext uri="{FF2B5EF4-FFF2-40B4-BE49-F238E27FC236}">
                <a16:creationId xmlns:a16="http://schemas.microsoft.com/office/drawing/2014/main" id="{C201FF60-5454-5537-AAEE-12B4FA33A44C}"/>
              </a:ext>
            </a:extLst>
          </p:cNvPr>
          <p:cNvSpPr txBox="1"/>
          <p:nvPr/>
        </p:nvSpPr>
        <p:spPr>
          <a:xfrm>
            <a:off x="363791" y="2525916"/>
            <a:ext cx="3470789" cy="2800767"/>
          </a:xfrm>
          <a:prstGeom prst="rect">
            <a:avLst/>
          </a:prstGeom>
          <a:noFill/>
        </p:spPr>
        <p:txBody>
          <a:bodyPr wrap="square">
            <a:spAutoFit/>
          </a:bodyPr>
          <a:lstStyle/>
          <a:p>
            <a:r>
              <a:rPr lang="en-US" sz="1600"/>
              <a:t>And we can build the tree similarly off of either of the new A nodes.  We split A</a:t>
            </a:r>
            <a:r>
              <a:rPr lang="en-US" sz="1600" baseline="-25000"/>
              <a:t>2</a:t>
            </a:r>
            <a:r>
              <a:rPr lang="en-US" sz="1600"/>
              <a:t>, say, by some column B.  The outputs of B</a:t>
            </a:r>
            <a:r>
              <a:rPr lang="en-US" sz="1600" baseline="-25000"/>
              <a:t>1</a:t>
            </a:r>
            <a:r>
              <a:rPr lang="en-US" sz="1600"/>
              <a:t> and B</a:t>
            </a:r>
            <a:r>
              <a:rPr lang="en-US" sz="1600" baseline="-25000"/>
              <a:t>2</a:t>
            </a:r>
            <a:r>
              <a:rPr lang="en-US" sz="1600"/>
              <a:t> would be the averages of the Y increments in those nodes. The overall entropy of the two nodes would be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(1)</a:t>
            </a:r>
            <a:r>
              <a:rPr lang="en-US" sz="1600"/>
              <a:t>(Y|B)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(1)</a:t>
            </a:r>
            <a:r>
              <a:rPr lang="en-US" sz="1600"/>
              <a:t>(Y|B</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(1)</a:t>
            </a:r>
            <a:r>
              <a:rPr lang="en-US" sz="1600"/>
              <a:t>(Y|B</a:t>
            </a:r>
            <a:r>
              <a:rPr lang="en-US" sz="1600" baseline="-25000"/>
              <a:t>2</a:t>
            </a:r>
            <a:r>
              <a:rPr lang="en-US" sz="1600"/>
              <a:t>).  And we’d choose the splitting B according to which column maximizes the overall IG(B)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(1)</a:t>
            </a:r>
            <a:r>
              <a:rPr lang="en-US" sz="1600"/>
              <a:t>(Y|A</a:t>
            </a:r>
            <a:r>
              <a:rPr lang="en-US" sz="1600" baseline="-25000"/>
              <a:t>2</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(1)</a:t>
            </a:r>
            <a:r>
              <a:rPr lang="en-US" sz="1600"/>
              <a:t>(Y|B).</a:t>
            </a:r>
          </a:p>
        </p:txBody>
      </p:sp>
      <p:graphicFrame>
        <p:nvGraphicFramePr>
          <p:cNvPr id="31" name="Object 30">
            <a:extLst>
              <a:ext uri="{FF2B5EF4-FFF2-40B4-BE49-F238E27FC236}">
                <a16:creationId xmlns:a16="http://schemas.microsoft.com/office/drawing/2014/main" id="{36218278-0063-BE85-FE28-C8E8719CE277}"/>
              </a:ext>
            </a:extLst>
          </p:cNvPr>
          <p:cNvGraphicFramePr>
            <a:graphicFrameLocks noChangeAspect="1"/>
          </p:cNvGraphicFramePr>
          <p:nvPr>
            <p:extLst>
              <p:ext uri="{D42A27DB-BD31-4B8C-83A1-F6EECF244321}">
                <p14:modId xmlns:p14="http://schemas.microsoft.com/office/powerpoint/2010/main" val="3568003107"/>
              </p:ext>
            </p:extLst>
          </p:nvPr>
        </p:nvGraphicFramePr>
        <p:xfrm>
          <a:off x="458428" y="6091114"/>
          <a:ext cx="5036603" cy="584774"/>
        </p:xfrm>
        <a:graphic>
          <a:graphicData uri="http://schemas.openxmlformats.org/presentationml/2006/ole">
            <mc:AlternateContent xmlns:mc="http://schemas.openxmlformats.org/markup-compatibility/2006">
              <mc:Choice xmlns:v="urn:schemas-microsoft-com:vml" Requires="v">
                <p:oleObj name="Equation" r:id="rId3" imgW="3936960" imgH="457200" progId="Equation.DSMT4">
                  <p:embed/>
                </p:oleObj>
              </mc:Choice>
              <mc:Fallback>
                <p:oleObj name="Equation" r:id="rId3" imgW="3936960" imgH="457200" progId="Equation.DSMT4">
                  <p:embed/>
                  <p:pic>
                    <p:nvPicPr>
                      <p:cNvPr id="0" name=""/>
                      <p:cNvPicPr/>
                      <p:nvPr/>
                    </p:nvPicPr>
                    <p:blipFill>
                      <a:blip r:embed="rId4"/>
                      <a:stretch>
                        <a:fillRect/>
                      </a:stretch>
                    </p:blipFill>
                    <p:spPr>
                      <a:xfrm>
                        <a:off x="458428" y="6091114"/>
                        <a:ext cx="5036603" cy="584774"/>
                      </a:xfrm>
                      <a:prstGeom prst="rect">
                        <a:avLst/>
                      </a:prstGeom>
                      <a:solidFill>
                        <a:schemeClr val="accent1">
                          <a:lumMod val="20000"/>
                          <a:lumOff val="80000"/>
                        </a:schemeClr>
                      </a:solidFill>
                    </p:spPr>
                  </p:pic>
                </p:oleObj>
              </mc:Fallback>
            </mc:AlternateContent>
          </a:graphicData>
        </a:graphic>
      </p:graphicFrame>
      <p:sp>
        <p:nvSpPr>
          <p:cNvPr id="32" name="TextBox 31">
            <a:extLst>
              <a:ext uri="{FF2B5EF4-FFF2-40B4-BE49-F238E27FC236}">
                <a16:creationId xmlns:a16="http://schemas.microsoft.com/office/drawing/2014/main" id="{B0FD9DD1-0859-77E6-1E80-ADD32131CFE5}"/>
              </a:ext>
            </a:extLst>
          </p:cNvPr>
          <p:cNvSpPr txBox="1"/>
          <p:nvPr/>
        </p:nvSpPr>
        <p:spPr>
          <a:xfrm>
            <a:off x="363791" y="5448522"/>
            <a:ext cx="4723171" cy="584775"/>
          </a:xfrm>
          <a:prstGeom prst="rect">
            <a:avLst/>
          </a:prstGeom>
          <a:noFill/>
        </p:spPr>
        <p:txBody>
          <a:bodyPr wrap="square">
            <a:spAutoFit/>
          </a:bodyPr>
          <a:lstStyle/>
          <a:p>
            <a:r>
              <a:rPr lang="en-US" sz="1600"/>
              <a:t>Once increments are found, we don’t wholly endorse the jump.  We multiply it by </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 = 0.01 or so.</a:t>
            </a:r>
            <a:endParaRPr lang="en-US" sz="1600"/>
          </a:p>
        </p:txBody>
      </p:sp>
    </p:spTree>
    <p:extLst>
      <p:ext uri="{BB962C8B-B14F-4D97-AF65-F5344CB8AC3E}">
        <p14:creationId xmlns:p14="http://schemas.microsoft.com/office/powerpoint/2010/main" val="2627465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iagram&#10;&#10;Description automatically generated">
            <a:extLst>
              <a:ext uri="{FF2B5EF4-FFF2-40B4-BE49-F238E27FC236}">
                <a16:creationId xmlns:a16="http://schemas.microsoft.com/office/drawing/2014/main" id="{2578A811-8138-B7D5-8B25-5AC0AEEFF7C4}"/>
              </a:ext>
            </a:extLst>
          </p:cNvPr>
          <p:cNvPicPr>
            <a:picLocks noChangeAspect="1"/>
          </p:cNvPicPr>
          <p:nvPr/>
        </p:nvPicPr>
        <p:blipFill>
          <a:blip r:embed="rId2"/>
          <a:stretch>
            <a:fillRect/>
          </a:stretch>
        </p:blipFill>
        <p:spPr>
          <a:xfrm>
            <a:off x="3647839" y="2598914"/>
            <a:ext cx="8266175" cy="4052365"/>
          </a:xfrm>
          <a:prstGeom prst="rect">
            <a:avLst/>
          </a:prstGeom>
        </p:spPr>
      </p:pic>
      <p:sp>
        <p:nvSpPr>
          <p:cNvPr id="3" name="TextBox 2">
            <a:extLst>
              <a:ext uri="{FF2B5EF4-FFF2-40B4-BE49-F238E27FC236}">
                <a16:creationId xmlns:a16="http://schemas.microsoft.com/office/drawing/2014/main" id="{E609BAFE-A951-3738-AB60-A417A7B87713}"/>
              </a:ext>
            </a:extLst>
          </p:cNvPr>
          <p:cNvSpPr txBox="1"/>
          <p:nvPr/>
        </p:nvSpPr>
        <p:spPr>
          <a:xfrm flipH="1">
            <a:off x="3602180" y="127383"/>
            <a:ext cx="5073446"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C000"/>
                </a:solidFill>
                <a:effectLst/>
                <a:uLnTx/>
                <a:uFillTx/>
                <a:latin typeface="Calibri" panose="020F0502020204030204"/>
                <a:ea typeface="+mn-ea"/>
                <a:cs typeface="+mn-cs"/>
              </a:rPr>
              <a:t>Decision Trees: Classification</a:t>
            </a:r>
          </a:p>
        </p:txBody>
      </p:sp>
      <p:sp>
        <p:nvSpPr>
          <p:cNvPr id="4" name="TextBox 3">
            <a:extLst>
              <a:ext uri="{FF2B5EF4-FFF2-40B4-BE49-F238E27FC236}">
                <a16:creationId xmlns:a16="http://schemas.microsoft.com/office/drawing/2014/main" id="{FD9A8FEC-0C5D-A29B-73F8-59888F63F925}"/>
              </a:ext>
            </a:extLst>
          </p:cNvPr>
          <p:cNvSpPr txBox="1"/>
          <p:nvPr/>
        </p:nvSpPr>
        <p:spPr>
          <a:xfrm>
            <a:off x="363793" y="884813"/>
            <a:ext cx="11550221" cy="1600438"/>
          </a:xfrm>
          <a:prstGeom prst="rect">
            <a:avLst/>
          </a:prstGeom>
          <a:noFill/>
        </p:spPr>
        <p:txBody>
          <a:bodyPr wrap="square" rtlCol="0">
            <a:spAutoFit/>
          </a:bodyPr>
          <a:lstStyle/>
          <a:p>
            <a:r>
              <a:rPr lang="en-US" b="1"/>
              <a:t>Classification</a:t>
            </a:r>
          </a:p>
          <a:p>
            <a:r>
              <a:rPr lang="en-US" sz="1600"/>
              <a:t>So start by putting all data in root node.  The output is the most frequent value, f</a:t>
            </a:r>
            <a:r>
              <a:rPr lang="en-US" sz="1600" baseline="-25000"/>
              <a:t>R</a:t>
            </a:r>
            <a:r>
              <a:rPr lang="en-US" sz="1600"/>
              <a:t> = mode(Y).  And the entropy S(Y) is shown.  Then we look to split the root node by the values of some category, A.  The outputs of the new nodes will be the mode, the most frequent value in the nodes.  And the entropy of the two nodes can be calculated from the probability distributions of the Y’s in those nodes.  Then we can calculate the overall entropy S(Y|A) = S(Y|A</a:t>
            </a:r>
            <a:r>
              <a:rPr lang="en-US" sz="1600" baseline="-25000"/>
              <a:t>1</a:t>
            </a:r>
            <a:r>
              <a:rPr lang="en-US" sz="1600"/>
              <a:t>) + S(Y|A</a:t>
            </a:r>
            <a:r>
              <a:rPr lang="en-US" sz="1600" baseline="-25000"/>
              <a:t>2</a:t>
            </a:r>
            <a:r>
              <a:rPr lang="en-US" sz="1600"/>
              <a:t>) of the nodes, and the information gain IG(A) = S(Y) – S(Y|A).  Whichever column maximizes IG(A), is the one we use to split the root.  </a:t>
            </a:r>
          </a:p>
        </p:txBody>
      </p:sp>
      <p:sp>
        <p:nvSpPr>
          <p:cNvPr id="6" name="TextBox 5">
            <a:extLst>
              <a:ext uri="{FF2B5EF4-FFF2-40B4-BE49-F238E27FC236}">
                <a16:creationId xmlns:a16="http://schemas.microsoft.com/office/drawing/2014/main" id="{A033A188-D5EA-39C9-5172-EE1DF399ED59}"/>
              </a:ext>
            </a:extLst>
          </p:cNvPr>
          <p:cNvSpPr txBox="1"/>
          <p:nvPr/>
        </p:nvSpPr>
        <p:spPr>
          <a:xfrm>
            <a:off x="363793" y="2671217"/>
            <a:ext cx="2910349" cy="3046988"/>
          </a:xfrm>
          <a:prstGeom prst="rect">
            <a:avLst/>
          </a:prstGeom>
          <a:noFill/>
        </p:spPr>
        <p:txBody>
          <a:bodyPr wrap="square">
            <a:spAutoFit/>
          </a:bodyPr>
          <a:lstStyle/>
          <a:p>
            <a:r>
              <a:rPr lang="en-US" sz="1600"/>
              <a:t>And we can build the tree similarly off of either of the new A nodes.  We split A</a:t>
            </a:r>
            <a:r>
              <a:rPr lang="en-US" sz="1600" baseline="-25000"/>
              <a:t>2</a:t>
            </a:r>
            <a:r>
              <a:rPr lang="en-US" sz="1600"/>
              <a:t>, say, by some column B.  The outputs of B</a:t>
            </a:r>
            <a:r>
              <a:rPr lang="en-US" sz="1600" baseline="-25000"/>
              <a:t>1</a:t>
            </a:r>
            <a:r>
              <a:rPr lang="en-US" sz="1600"/>
              <a:t> and B</a:t>
            </a:r>
            <a:r>
              <a:rPr lang="en-US" sz="1600" baseline="-25000"/>
              <a:t>2</a:t>
            </a:r>
            <a:r>
              <a:rPr lang="en-US" sz="1600"/>
              <a:t> would be the mode of the Y values in those nodes. The overall entropy of the two nodes would be S(Y|B) = S(Y|B</a:t>
            </a:r>
            <a:r>
              <a:rPr lang="en-US" sz="1600" baseline="-25000"/>
              <a:t>1</a:t>
            </a:r>
            <a:r>
              <a:rPr lang="en-US" sz="1600"/>
              <a:t>) + S(Y|B</a:t>
            </a:r>
            <a:r>
              <a:rPr lang="en-US" sz="1600" baseline="-25000"/>
              <a:t>2</a:t>
            </a:r>
            <a:r>
              <a:rPr lang="en-US" sz="1600"/>
              <a:t>).  And we’d choose the splitting B according to which column maximizes the overall IG(B) = S(Y|A</a:t>
            </a:r>
            <a:r>
              <a:rPr lang="en-US" sz="1600" baseline="-25000"/>
              <a:t>2</a:t>
            </a:r>
            <a:r>
              <a:rPr lang="en-US" sz="1600"/>
              <a:t>) –  S(Y|B).</a:t>
            </a:r>
          </a:p>
        </p:txBody>
      </p:sp>
      <p:sp>
        <p:nvSpPr>
          <p:cNvPr id="7" name="TextBox 6">
            <a:extLst>
              <a:ext uri="{FF2B5EF4-FFF2-40B4-BE49-F238E27FC236}">
                <a16:creationId xmlns:a16="http://schemas.microsoft.com/office/drawing/2014/main" id="{3D86E5D9-2420-08E8-5EE1-6E80A67795A7}"/>
              </a:ext>
            </a:extLst>
          </p:cNvPr>
          <p:cNvSpPr txBox="1"/>
          <p:nvPr/>
        </p:nvSpPr>
        <p:spPr>
          <a:xfrm>
            <a:off x="442452" y="6066504"/>
            <a:ext cx="3883742" cy="584775"/>
          </a:xfrm>
          <a:prstGeom prst="rect">
            <a:avLst/>
          </a:prstGeom>
          <a:noFill/>
          <a:ln w="19050">
            <a:solidFill>
              <a:srgbClr val="FF0066"/>
            </a:solidFill>
          </a:ln>
        </p:spPr>
        <p:txBody>
          <a:bodyPr wrap="square" rtlCol="0">
            <a:spAutoFit/>
          </a:bodyPr>
          <a:lstStyle/>
          <a:p>
            <a:r>
              <a:rPr lang="en-US" sz="1600"/>
              <a:t>or substitute entropy and information gain with gini impurity and gini impurity loss.</a:t>
            </a:r>
          </a:p>
        </p:txBody>
      </p:sp>
    </p:spTree>
    <p:extLst>
      <p:ext uri="{BB962C8B-B14F-4D97-AF65-F5344CB8AC3E}">
        <p14:creationId xmlns:p14="http://schemas.microsoft.com/office/powerpoint/2010/main" val="3986484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363793" y="915145"/>
            <a:ext cx="1543666" cy="338554"/>
          </a:xfrm>
          <a:prstGeom prst="rect">
            <a:avLst/>
          </a:prstGeom>
          <a:noFill/>
        </p:spPr>
        <p:txBody>
          <a:bodyPr wrap="square" rtlCol="0">
            <a:spAutoFit/>
          </a:bodyPr>
          <a:lstStyle/>
          <a:p>
            <a:r>
              <a:rPr lang="en-US" sz="1600" b="1" i="1">
                <a:solidFill>
                  <a:srgbClr val="0000FF"/>
                </a:solidFill>
              </a:rPr>
              <a:t>2</a:t>
            </a:r>
            <a:r>
              <a:rPr lang="en-US" sz="1600" b="1" i="1" baseline="30000">
                <a:solidFill>
                  <a:srgbClr val="0000FF"/>
                </a:solidFill>
              </a:rPr>
              <a:t>nd</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363792" y="1213062"/>
            <a:ext cx="11375924" cy="584775"/>
          </a:xfrm>
          <a:prstGeom prst="rect">
            <a:avLst/>
          </a:prstGeom>
          <a:noFill/>
        </p:spPr>
        <p:txBody>
          <a:bodyPr wrap="square">
            <a:spAutoFit/>
          </a:bodyPr>
          <a:lstStyle/>
          <a:p>
            <a:pPr marL="0" marR="0">
              <a:spcBef>
                <a:spcPts val="0"/>
              </a:spcBef>
              <a:spcAft>
                <a:spcPts val="0"/>
              </a:spcAft>
            </a:pPr>
            <a:r>
              <a:rPr lang="en-US" sz="1600">
                <a:latin typeface="Calibri" panose="020F0502020204030204" pitchFamily="34" charset="0"/>
                <a:ea typeface="Calibri" panose="020F0502020204030204" pitchFamily="34" charset="0"/>
                <a:cs typeface="Times New Roman" panose="02020603050405020304" pitchFamily="18" charset="0"/>
              </a:rPr>
              <a:t>And we’d like to repeat the process.  </a:t>
            </a:r>
            <a:r>
              <a:rPr lang="en-US" sz="1600">
                <a:effectLst/>
                <a:latin typeface="Calibri" panose="020F0502020204030204" pitchFamily="34" charset="0"/>
                <a:ea typeface="Calibri" panose="020F0502020204030204" pitchFamily="34" charset="0"/>
                <a:cs typeface="Times New Roman" panose="02020603050405020304" pitchFamily="18" charset="0"/>
              </a:rPr>
              <a:t>So we’ll look for an increment,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that we can add to our present prediction, f</a:t>
            </a:r>
            <a:r>
              <a:rPr lang="en-US" sz="1600" baseline="-25000">
                <a:latin typeface="Calibri" panose="020F0502020204030204" pitchFamily="34" charset="0"/>
                <a:ea typeface="Calibri" panose="020F0502020204030204" pitchFamily="34" charset="0"/>
                <a:cs typeface="Times New Roman" panose="02020603050405020304" pitchFamily="18" charset="0"/>
              </a:rPr>
              <a:t>i</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to get a new prediction: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 f</a:t>
            </a:r>
            <a:r>
              <a:rPr lang="en-US" sz="1600" baseline="-25000">
                <a:latin typeface="Calibri" panose="020F0502020204030204" pitchFamily="34" charset="0"/>
                <a:ea typeface="Calibri" panose="020F0502020204030204" pitchFamily="34" charset="0"/>
                <a:cs typeface="Times New Roman" panose="02020603050405020304" pitchFamily="18" charset="0"/>
              </a:rPr>
              <a:t>i</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And we’ll fill this into SSE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m</a:t>
            </a:r>
            <a:r>
              <a:rPr lang="en-US" sz="1600">
                <a:effectLst/>
                <a:latin typeface="Calibri" panose="020F0502020204030204" pitchFamily="34" charset="0"/>
                <a:ea typeface="Calibri" panose="020F0502020204030204" pitchFamily="34" charset="0"/>
                <a:cs typeface="Times New Roman" panose="02020603050405020304" pitchFamily="18" charset="0"/>
              </a:rPr>
              <a:t>(Y|f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8" name="Object 17">
            <a:extLst>
              <a:ext uri="{FF2B5EF4-FFF2-40B4-BE49-F238E27FC236}">
                <a16:creationId xmlns:a16="http://schemas.microsoft.com/office/drawing/2014/main" id="{AF967FE5-AC25-74C7-7FE7-74A93127A2DF}"/>
              </a:ext>
            </a:extLst>
          </p:cNvPr>
          <p:cNvGraphicFramePr>
            <a:graphicFrameLocks noChangeAspect="1"/>
          </p:cNvGraphicFramePr>
          <p:nvPr>
            <p:extLst>
              <p:ext uri="{D42A27DB-BD31-4B8C-83A1-F6EECF244321}">
                <p14:modId xmlns:p14="http://schemas.microsoft.com/office/powerpoint/2010/main" val="3910187927"/>
              </p:ext>
            </p:extLst>
          </p:nvPr>
        </p:nvGraphicFramePr>
        <p:xfrm>
          <a:off x="449309" y="1936339"/>
          <a:ext cx="4522788" cy="569912"/>
        </p:xfrm>
        <a:graphic>
          <a:graphicData uri="http://schemas.openxmlformats.org/presentationml/2006/ole">
            <mc:AlternateContent xmlns:mc="http://schemas.openxmlformats.org/markup-compatibility/2006">
              <mc:Choice xmlns:v="urn:schemas-microsoft-com:vml" Requires="v">
                <p:oleObj name="Equation" r:id="rId2" imgW="3429000" imgH="431640" progId="Equation.DSMT4">
                  <p:embed/>
                </p:oleObj>
              </mc:Choice>
              <mc:Fallback>
                <p:oleObj name="Equation" r:id="rId2" imgW="3429000" imgH="431640" progId="Equation.DSMT4">
                  <p:embed/>
                  <p:pic>
                    <p:nvPicPr>
                      <p:cNvPr id="18" name="Object 17">
                        <a:extLst>
                          <a:ext uri="{FF2B5EF4-FFF2-40B4-BE49-F238E27FC236}">
                            <a16:creationId xmlns:a16="http://schemas.microsoft.com/office/drawing/2014/main" id="{AF967FE5-AC25-74C7-7FE7-74A93127A2DF}"/>
                          </a:ext>
                        </a:extLst>
                      </p:cNvPr>
                      <p:cNvPicPr/>
                      <p:nvPr/>
                    </p:nvPicPr>
                    <p:blipFill>
                      <a:blip r:embed="rId3"/>
                      <a:stretch>
                        <a:fillRect/>
                      </a:stretch>
                    </p:blipFill>
                    <p:spPr>
                      <a:xfrm>
                        <a:off x="449309" y="1936339"/>
                        <a:ext cx="4522788" cy="569912"/>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7827703B-1809-EBFC-F5F6-530311E5AFEA}"/>
              </a:ext>
            </a:extLst>
          </p:cNvPr>
          <p:cNvSpPr txBox="1"/>
          <p:nvPr/>
        </p:nvSpPr>
        <p:spPr>
          <a:xfrm>
            <a:off x="363792" y="4088621"/>
            <a:ext cx="1543667"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So we form,</a:t>
            </a:r>
            <a:endParaRPr lang="en-US" sz="1600"/>
          </a:p>
        </p:txBody>
      </p:sp>
      <p:sp>
        <p:nvSpPr>
          <p:cNvPr id="25" name="TextBox 24">
            <a:extLst>
              <a:ext uri="{FF2B5EF4-FFF2-40B4-BE49-F238E27FC236}">
                <a16:creationId xmlns:a16="http://schemas.microsoft.com/office/drawing/2014/main" id="{E7AFC528-8C9E-8746-F504-E93806A3519D}"/>
              </a:ext>
            </a:extLst>
          </p:cNvPr>
          <p:cNvSpPr txBox="1"/>
          <p:nvPr/>
        </p:nvSpPr>
        <p:spPr>
          <a:xfrm>
            <a:off x="363791" y="2620193"/>
            <a:ext cx="11474247" cy="584775"/>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Now we’ll look to classify these increments </a:t>
            </a:r>
            <a:r>
              <a:rPr lang="en-US" sz="1600">
                <a:effectLst/>
                <a:latin typeface="Calibri" panose="020F0502020204030204" pitchFamily="34" charset="0"/>
                <a:ea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a:t>
            </a:r>
            <a:r>
              <a:rPr lang="en-US" sz="1600" baseline="30000">
                <a:latin typeface="Calibri" panose="020F0502020204030204" pitchFamily="34" charset="0"/>
                <a:ea typeface="Calibri" panose="020F0502020204030204" pitchFamily="34" charset="0"/>
                <a:cs typeface="Times New Roman" panose="02020603050405020304" pitchFamily="18" charset="0"/>
              </a:rPr>
              <a:t>2</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600">
                <a:effectLst/>
                <a:latin typeface="Calibri" panose="020F0502020204030204" pitchFamily="34" charset="0"/>
                <a:ea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Ll,j </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baseline="-25000">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rPr>
              <a:t>into some assortment of leaves, </a:t>
            </a:r>
            <a:r>
              <a:rPr lang="en-US" sz="1600">
                <a:effectLst/>
                <a:latin typeface="Calibri" panose="020F0502020204030204" pitchFamily="34" charset="0"/>
                <a:ea typeface="Calibri" panose="020F0502020204030204" pitchFamily="34" charset="0"/>
              </a:rPr>
              <a:t>L = {L</a:t>
            </a:r>
            <a:r>
              <a:rPr lang="en-US" sz="1600" baseline="-25000">
                <a:effectLst/>
                <a:latin typeface="Calibri" panose="020F0502020204030204" pitchFamily="34" charset="0"/>
                <a:ea typeface="Calibri" panose="020F0502020204030204" pitchFamily="34" charset="0"/>
              </a:rPr>
              <a:t>1</a:t>
            </a:r>
            <a:r>
              <a:rPr lang="en-US" sz="1600">
                <a:effectLst/>
                <a:latin typeface="Calibri" panose="020F0502020204030204" pitchFamily="34" charset="0"/>
                <a:ea typeface="Calibri" panose="020F0502020204030204" pitchFamily="34" charset="0"/>
              </a:rPr>
              <a:t>, L</a:t>
            </a:r>
            <a:r>
              <a:rPr lang="en-US" sz="1600" baseline="-25000">
                <a:effectLst/>
                <a:latin typeface="Calibri" panose="020F0502020204030204" pitchFamily="34" charset="0"/>
                <a:ea typeface="Calibri" panose="020F0502020204030204" pitchFamily="34" charset="0"/>
              </a:rPr>
              <a:t>2</a:t>
            </a:r>
            <a:r>
              <a:rPr lang="en-US" sz="1600">
                <a:effectLst/>
                <a:latin typeface="Calibri" panose="020F0502020204030204" pitchFamily="34" charset="0"/>
                <a:ea typeface="Calibri" panose="020F0502020204030204" pitchFamily="34" charset="0"/>
              </a:rPr>
              <a:t>, …} that minimizes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rPr>
              <a:t>SSE</a:t>
            </a:r>
            <a:r>
              <a:rPr lang="en-US" sz="1600" baseline="-25000">
                <a:effectLst/>
                <a:latin typeface="Calibri" panose="020F0502020204030204" pitchFamily="34" charset="0"/>
                <a:ea typeface="Calibri" panose="020F0502020204030204" pitchFamily="34" charset="0"/>
              </a:rPr>
              <a:t>m</a:t>
            </a:r>
            <a:r>
              <a:rPr lang="en-US" sz="1600" baseline="30000">
                <a:effectLst/>
                <a:latin typeface="Calibri" panose="020F0502020204030204" pitchFamily="34" charset="0"/>
                <a:ea typeface="Calibri" panose="020F0502020204030204" pitchFamily="34" charset="0"/>
              </a:rPr>
              <a:t>(2)</a:t>
            </a:r>
            <a:r>
              <a:rPr lang="en-US" sz="1600">
                <a:effectLst/>
                <a:latin typeface="Calibri" panose="020F0502020204030204" pitchFamily="34" charset="0"/>
                <a:ea typeface="Calibri" panose="020F0502020204030204" pitchFamily="34"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Calibri" panose="020F0502020204030204" pitchFamily="34" charset="0"/>
              </a:rPr>
              <a:t>f</a:t>
            </a:r>
            <a:r>
              <a:rPr lang="en-US" sz="1600" baseline="30000">
                <a:effectLst/>
                <a:latin typeface="Calibri" panose="020F0502020204030204" pitchFamily="34" charset="0"/>
                <a:ea typeface="Calibri" panose="020F0502020204030204" pitchFamily="34" charset="0"/>
                <a:cs typeface="Calibri" panose="020F0502020204030204" pitchFamily="34" charset="0"/>
              </a:rPr>
              <a:t>(2)</a:t>
            </a:r>
            <a:r>
              <a:rPr lang="en-US" sz="1600">
                <a:effectLst/>
                <a:latin typeface="Calibri" panose="020F0502020204030204" pitchFamily="34" charset="0"/>
                <a:ea typeface="Calibri" panose="020F0502020204030204" pitchFamily="34" charset="0"/>
                <a:cs typeface="Calibri" panose="020F0502020204030204" pitchFamily="34" charset="0"/>
              </a:rPr>
              <a:t>) [same as minimizing </a:t>
            </a:r>
            <a:r>
              <a:rPr lang="en-US" sz="1600">
                <a:effectLst/>
                <a:latin typeface="Calibri" panose="020F0502020204030204" pitchFamily="34" charset="0"/>
                <a:ea typeface="Calibri" panose="020F0502020204030204" pitchFamily="34" charset="0"/>
              </a:rPr>
              <a:t>SSE</a:t>
            </a:r>
            <a:r>
              <a:rPr lang="en-US" sz="1600" baseline="-25000">
                <a:effectLst/>
                <a:latin typeface="Calibri" panose="020F0502020204030204" pitchFamily="34" charset="0"/>
                <a:ea typeface="Calibri" panose="020F0502020204030204" pitchFamily="34" charset="0"/>
              </a:rPr>
              <a:t>m</a:t>
            </a:r>
            <a:r>
              <a:rPr lang="en-US" sz="1600">
                <a:effectLst/>
                <a:latin typeface="Calibri" panose="020F0502020204030204" pitchFamily="34" charset="0"/>
                <a:ea typeface="Calibri" panose="020F0502020204030204" pitchFamily="34"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Calibri" panose="020F0502020204030204" pitchFamily="34" charset="0"/>
              </a:rPr>
              <a:t>f</a:t>
            </a:r>
            <a:r>
              <a:rPr lang="en-US" sz="1600" baseline="30000">
                <a:effectLst/>
                <a:latin typeface="Calibri" panose="020F0502020204030204" pitchFamily="34" charset="0"/>
                <a:ea typeface="Calibri" panose="020F0502020204030204" pitchFamily="34" charset="0"/>
                <a:cs typeface="Calibri" panose="020F0502020204030204" pitchFamily="34" charset="0"/>
              </a:rPr>
              <a:t>(2)</a:t>
            </a:r>
            <a:r>
              <a:rPr lang="en-US" sz="1600">
                <a:effectLst/>
                <a:latin typeface="Calibri" panose="020F0502020204030204" pitchFamily="34" charset="0"/>
                <a:ea typeface="Calibri" panose="020F0502020204030204" pitchFamily="34" charset="0"/>
                <a:cs typeface="Calibri" panose="020F0502020204030204" pitchFamily="34" charset="0"/>
              </a:rPr>
              <a:t>), since that crossed out term is a constant].  </a:t>
            </a:r>
            <a:endParaRPr lang="en-US" sz="1600"/>
          </a:p>
        </p:txBody>
      </p:sp>
      <p:graphicFrame>
        <p:nvGraphicFramePr>
          <p:cNvPr id="3" name="Object 2">
            <a:extLst>
              <a:ext uri="{FF2B5EF4-FFF2-40B4-BE49-F238E27FC236}">
                <a16:creationId xmlns:a16="http://schemas.microsoft.com/office/drawing/2014/main" id="{4F629F34-AE3D-9046-22EF-C802E7E131BE}"/>
              </a:ext>
            </a:extLst>
          </p:cNvPr>
          <p:cNvGraphicFramePr>
            <a:graphicFrameLocks noChangeAspect="1"/>
          </p:cNvGraphicFramePr>
          <p:nvPr>
            <p:extLst>
              <p:ext uri="{D42A27DB-BD31-4B8C-83A1-F6EECF244321}">
                <p14:modId xmlns:p14="http://schemas.microsoft.com/office/powerpoint/2010/main" val="3660851932"/>
              </p:ext>
            </p:extLst>
          </p:nvPr>
        </p:nvGraphicFramePr>
        <p:xfrm>
          <a:off x="433388" y="3352800"/>
          <a:ext cx="5532437" cy="628650"/>
        </p:xfrm>
        <a:graphic>
          <a:graphicData uri="http://schemas.openxmlformats.org/presentationml/2006/ole">
            <mc:AlternateContent xmlns:mc="http://schemas.openxmlformats.org/markup-compatibility/2006">
              <mc:Choice xmlns:v="urn:schemas-microsoft-com:vml" Requires="v">
                <p:oleObj name="Equation" r:id="rId4" imgW="4254480" imgH="482400" progId="Equation.DSMT4">
                  <p:embed/>
                </p:oleObj>
              </mc:Choice>
              <mc:Fallback>
                <p:oleObj name="Equation" r:id="rId4" imgW="4254480" imgH="482400" progId="Equation.DSMT4">
                  <p:embed/>
                  <p:pic>
                    <p:nvPicPr>
                      <p:cNvPr id="3" name="Object 2">
                        <a:extLst>
                          <a:ext uri="{FF2B5EF4-FFF2-40B4-BE49-F238E27FC236}">
                            <a16:creationId xmlns:a16="http://schemas.microsoft.com/office/drawing/2014/main" id="{4F629F34-AE3D-9046-22EF-C802E7E131BE}"/>
                          </a:ext>
                        </a:extLst>
                      </p:cNvPr>
                      <p:cNvPicPr/>
                      <p:nvPr/>
                    </p:nvPicPr>
                    <p:blipFill>
                      <a:blip r:embed="rId5"/>
                      <a:stretch>
                        <a:fillRect/>
                      </a:stretch>
                    </p:blipFill>
                    <p:spPr>
                      <a:xfrm>
                        <a:off x="433388" y="3352800"/>
                        <a:ext cx="5532437" cy="62865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52F4689D-0D03-BAA4-CC00-38B2C2BDAF2D}"/>
              </a:ext>
            </a:extLst>
          </p:cNvPr>
          <p:cNvGraphicFramePr>
            <a:graphicFrameLocks noChangeAspect="1"/>
          </p:cNvGraphicFramePr>
          <p:nvPr>
            <p:extLst>
              <p:ext uri="{D42A27DB-BD31-4B8C-83A1-F6EECF244321}">
                <p14:modId xmlns:p14="http://schemas.microsoft.com/office/powerpoint/2010/main" val="3238445376"/>
              </p:ext>
            </p:extLst>
          </p:nvPr>
        </p:nvGraphicFramePr>
        <p:xfrm>
          <a:off x="417513" y="4560888"/>
          <a:ext cx="5384800" cy="1774825"/>
        </p:xfrm>
        <a:graphic>
          <a:graphicData uri="http://schemas.openxmlformats.org/presentationml/2006/ole">
            <mc:AlternateContent xmlns:mc="http://schemas.openxmlformats.org/markup-compatibility/2006">
              <mc:Choice xmlns:v="urn:schemas-microsoft-com:vml" Requires="v">
                <p:oleObj name="Equation" r:id="rId6" imgW="4241520" imgH="1396800" progId="Equation.DSMT4">
                  <p:embed/>
                </p:oleObj>
              </mc:Choice>
              <mc:Fallback>
                <p:oleObj name="Equation" r:id="rId6" imgW="4241520" imgH="1396800" progId="Equation.DSMT4">
                  <p:embed/>
                  <p:pic>
                    <p:nvPicPr>
                      <p:cNvPr id="5" name="Object 4">
                        <a:extLst>
                          <a:ext uri="{FF2B5EF4-FFF2-40B4-BE49-F238E27FC236}">
                            <a16:creationId xmlns:a16="http://schemas.microsoft.com/office/drawing/2014/main" id="{52F4689D-0D03-BAA4-CC00-38B2C2BDAF2D}"/>
                          </a:ext>
                        </a:extLst>
                      </p:cNvPr>
                      <p:cNvPicPr/>
                      <p:nvPr/>
                    </p:nvPicPr>
                    <p:blipFill>
                      <a:blip r:embed="rId7"/>
                      <a:stretch>
                        <a:fillRect/>
                      </a:stretch>
                    </p:blipFill>
                    <p:spPr>
                      <a:xfrm>
                        <a:off x="417513" y="4560888"/>
                        <a:ext cx="5384800" cy="177482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0BF5B444-0542-B7ED-479F-05E9B377D840}"/>
              </a:ext>
            </a:extLst>
          </p:cNvPr>
          <p:cNvSpPr txBox="1"/>
          <p:nvPr/>
        </p:nvSpPr>
        <p:spPr>
          <a:xfrm>
            <a:off x="6916992" y="4089154"/>
            <a:ext cx="3402665"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And minimize w/r to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a:effectLst/>
                <a:latin typeface="Calibri" panose="020F0502020204030204" pitchFamily="34" charset="0"/>
                <a:ea typeface="Calibri" panose="020F0502020204030204" pitchFamily="34" charset="0"/>
                <a:cs typeface="Times New Roman" panose="02020603050405020304" pitchFamily="18" charset="0"/>
              </a:rPr>
              <a:t>.  We find,  </a:t>
            </a:r>
            <a:endParaRPr lang="en-US" sz="1600"/>
          </a:p>
        </p:txBody>
      </p:sp>
      <p:graphicFrame>
        <p:nvGraphicFramePr>
          <p:cNvPr id="8" name="Object 7">
            <a:extLst>
              <a:ext uri="{FF2B5EF4-FFF2-40B4-BE49-F238E27FC236}">
                <a16:creationId xmlns:a16="http://schemas.microsoft.com/office/drawing/2014/main" id="{25797F82-FE11-FAB8-80AE-7D00B3A2879D}"/>
              </a:ext>
            </a:extLst>
          </p:cNvPr>
          <p:cNvGraphicFramePr>
            <a:graphicFrameLocks noChangeAspect="1"/>
          </p:cNvGraphicFramePr>
          <p:nvPr>
            <p:extLst>
              <p:ext uri="{D42A27DB-BD31-4B8C-83A1-F6EECF244321}">
                <p14:modId xmlns:p14="http://schemas.microsoft.com/office/powerpoint/2010/main" val="1896141721"/>
              </p:ext>
            </p:extLst>
          </p:nvPr>
        </p:nvGraphicFramePr>
        <p:xfrm>
          <a:off x="6990326" y="4656329"/>
          <a:ext cx="4149622" cy="1262857"/>
        </p:xfrm>
        <a:graphic>
          <a:graphicData uri="http://schemas.openxmlformats.org/presentationml/2006/ole">
            <mc:AlternateContent xmlns:mc="http://schemas.openxmlformats.org/markup-compatibility/2006">
              <mc:Choice xmlns:v="urn:schemas-microsoft-com:vml" Requires="v">
                <p:oleObj name="Equation" r:id="rId8" imgW="3251160" imgH="990360" progId="Equation.DSMT4">
                  <p:embed/>
                </p:oleObj>
              </mc:Choice>
              <mc:Fallback>
                <p:oleObj name="Equation" r:id="rId8" imgW="3251160" imgH="990360" progId="Equation.DSMT4">
                  <p:embed/>
                  <p:pic>
                    <p:nvPicPr>
                      <p:cNvPr id="8" name="Object 7">
                        <a:extLst>
                          <a:ext uri="{FF2B5EF4-FFF2-40B4-BE49-F238E27FC236}">
                            <a16:creationId xmlns:a16="http://schemas.microsoft.com/office/drawing/2014/main" id="{25797F82-FE11-FAB8-80AE-7D00B3A2879D}"/>
                          </a:ext>
                        </a:extLst>
                      </p:cNvPr>
                      <p:cNvPicPr/>
                      <p:nvPr/>
                    </p:nvPicPr>
                    <p:blipFill>
                      <a:blip r:embed="rId9"/>
                      <a:stretch>
                        <a:fillRect/>
                      </a:stretch>
                    </p:blipFill>
                    <p:spPr>
                      <a:xfrm>
                        <a:off x="6990326" y="4656329"/>
                        <a:ext cx="4149622" cy="1262857"/>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9BC384E0-6961-76AA-08C1-09FCD73A365C}"/>
              </a:ext>
            </a:extLst>
          </p:cNvPr>
          <p:cNvSpPr txBox="1"/>
          <p:nvPr/>
        </p:nvSpPr>
        <p:spPr>
          <a:xfrm>
            <a:off x="6916991" y="6147807"/>
            <a:ext cx="4645744"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But we still have to determine what the leaves are.</a:t>
            </a:r>
            <a:endParaRPr lang="en-US" sz="1600"/>
          </a:p>
        </p:txBody>
      </p:sp>
    </p:spTree>
    <p:extLst>
      <p:ext uri="{BB962C8B-B14F-4D97-AF65-F5344CB8AC3E}">
        <p14:creationId xmlns:p14="http://schemas.microsoft.com/office/powerpoint/2010/main" val="2010806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27" name="TextBox 26">
            <a:extLst>
              <a:ext uri="{FF2B5EF4-FFF2-40B4-BE49-F238E27FC236}">
                <a16:creationId xmlns:a16="http://schemas.microsoft.com/office/drawing/2014/main" id="{C1342832-1817-9124-0411-CB7AAE5FCB85}"/>
              </a:ext>
            </a:extLst>
          </p:cNvPr>
          <p:cNvSpPr txBox="1"/>
          <p:nvPr/>
        </p:nvSpPr>
        <p:spPr>
          <a:xfrm>
            <a:off x="363792" y="824703"/>
            <a:ext cx="11661060" cy="1323439"/>
          </a:xfrm>
          <a:prstGeom prst="rect">
            <a:avLst/>
          </a:prstGeom>
          <a:noFill/>
        </p:spPr>
        <p:txBody>
          <a:bodyPr wrap="square">
            <a:spAutoFit/>
          </a:bodyPr>
          <a:lstStyle/>
          <a:p>
            <a:r>
              <a:rPr lang="en-US" sz="1600"/>
              <a:t>So start by listing all output increments y</a:t>
            </a:r>
            <a:r>
              <a:rPr lang="en-US" sz="1600" baseline="-25000"/>
              <a:t>i</a:t>
            </a:r>
            <a:r>
              <a:rPr lang="en-US" sz="1600"/>
              <a:t> – f</a:t>
            </a:r>
            <a:r>
              <a:rPr lang="en-US" sz="1600" baseline="-25000"/>
              <a:t>i</a:t>
            </a:r>
            <a:r>
              <a:rPr lang="en-US" sz="1600" baseline="30000"/>
              <a:t>(1)</a:t>
            </a:r>
            <a:r>
              <a:rPr lang="en-US" sz="1600"/>
              <a:t>.  Then first step is putting all increments in root node.  The output is the average value of the increments.  And the ‘entropy’ is the sum-of-the-errors-squared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(2)</a:t>
            </a:r>
            <a:r>
              <a:rPr lang="en-US" sz="1600"/>
              <a:t>(Y) as shown.  Then we look to split the root node by the values of some category, A.  The outputs of the new nodes will be the averages of the increments in those nodes.  And the ‘entropy’ of the two nodes can be calculated as shown.  Then we can calculate the overall entropy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a:t>
            </a:r>
            <a:r>
              <a:rPr lang="en-US" sz="1600"/>
              <a:t>SE</a:t>
            </a:r>
            <a:r>
              <a:rPr lang="en-US" sz="1600" baseline="-25000"/>
              <a:t>m</a:t>
            </a:r>
            <a:r>
              <a:rPr lang="en-US" sz="1600" baseline="30000"/>
              <a:t>(2)</a:t>
            </a:r>
            <a:r>
              <a:rPr lang="en-US" sz="1600"/>
              <a:t>(Y|A)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(2)</a:t>
            </a:r>
            <a:r>
              <a:rPr lang="en-US" sz="1600"/>
              <a:t>(Y|A</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a:t>
            </a:r>
            <a:r>
              <a:rPr lang="en-US" sz="1600"/>
              <a:t>SE</a:t>
            </a:r>
            <a:r>
              <a:rPr lang="en-US" sz="1600" baseline="-25000"/>
              <a:t>m</a:t>
            </a:r>
            <a:r>
              <a:rPr lang="en-US" sz="1600" baseline="30000"/>
              <a:t>(2)</a:t>
            </a:r>
            <a:r>
              <a:rPr lang="en-US" sz="1600"/>
              <a:t>(Y|A</a:t>
            </a:r>
            <a:r>
              <a:rPr lang="en-US" sz="1600" baseline="-25000"/>
              <a:t>2</a:t>
            </a:r>
            <a:r>
              <a:rPr lang="en-US" sz="1600"/>
              <a:t>) of the nodes, and the information gain IG(A)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(2)</a:t>
            </a:r>
            <a:r>
              <a:rPr lang="en-US" sz="1600"/>
              <a:t>(Y)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(2)</a:t>
            </a:r>
            <a:r>
              <a:rPr lang="en-US" sz="1600"/>
              <a:t>(Y|A).  Whichever column maximizes IG(A), is the one we use to split the root.  </a:t>
            </a:r>
          </a:p>
        </p:txBody>
      </p:sp>
      <p:sp>
        <p:nvSpPr>
          <p:cNvPr id="30" name="TextBox 29">
            <a:extLst>
              <a:ext uri="{FF2B5EF4-FFF2-40B4-BE49-F238E27FC236}">
                <a16:creationId xmlns:a16="http://schemas.microsoft.com/office/drawing/2014/main" id="{C201FF60-5454-5537-AAEE-12B4FA33A44C}"/>
              </a:ext>
            </a:extLst>
          </p:cNvPr>
          <p:cNvSpPr txBox="1"/>
          <p:nvPr/>
        </p:nvSpPr>
        <p:spPr>
          <a:xfrm>
            <a:off x="363791" y="2274838"/>
            <a:ext cx="3234814" cy="3046988"/>
          </a:xfrm>
          <a:prstGeom prst="rect">
            <a:avLst/>
          </a:prstGeom>
          <a:noFill/>
        </p:spPr>
        <p:txBody>
          <a:bodyPr wrap="square">
            <a:spAutoFit/>
          </a:bodyPr>
          <a:lstStyle/>
          <a:p>
            <a:r>
              <a:rPr lang="en-US" sz="1600"/>
              <a:t>And we can build the tree similarly off of either of the new A nodes.  We split A</a:t>
            </a:r>
            <a:r>
              <a:rPr lang="en-US" sz="1600" baseline="-25000"/>
              <a:t>2</a:t>
            </a:r>
            <a:r>
              <a:rPr lang="en-US" sz="1600"/>
              <a:t>, say, by some column B.  The outputs of B</a:t>
            </a:r>
            <a:r>
              <a:rPr lang="en-US" sz="1600" baseline="-25000"/>
              <a:t>1</a:t>
            </a:r>
            <a:r>
              <a:rPr lang="en-US" sz="1600"/>
              <a:t> and B</a:t>
            </a:r>
            <a:r>
              <a:rPr lang="en-US" sz="1600" baseline="-25000"/>
              <a:t>2</a:t>
            </a:r>
            <a:r>
              <a:rPr lang="en-US" sz="1600"/>
              <a:t> would be the averages of the Y increments in those nodes. The overall entropy of the two nodes would be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(2)</a:t>
            </a:r>
            <a:r>
              <a:rPr lang="en-US" sz="1600"/>
              <a:t>(Y|B)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(2)</a:t>
            </a:r>
            <a:r>
              <a:rPr lang="en-US" sz="1600"/>
              <a:t>(Y|B</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(2)</a:t>
            </a:r>
            <a:r>
              <a:rPr lang="en-US" sz="1600"/>
              <a:t>(Y|B</a:t>
            </a:r>
            <a:r>
              <a:rPr lang="en-US" sz="1600" baseline="-25000"/>
              <a:t>2</a:t>
            </a:r>
            <a:r>
              <a:rPr lang="en-US" sz="1600"/>
              <a:t>).  And we’d choose the splitting B according to which column maximizes the overall IG(B)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(2)</a:t>
            </a:r>
            <a:r>
              <a:rPr lang="en-US" sz="1600"/>
              <a:t>(Y|A</a:t>
            </a:r>
            <a:r>
              <a:rPr lang="en-US" sz="1600" baseline="-25000"/>
              <a:t>2</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t>m</a:t>
            </a:r>
            <a:r>
              <a:rPr lang="en-US" sz="1600" baseline="30000"/>
              <a:t>(2)</a:t>
            </a:r>
            <a:r>
              <a:rPr lang="en-US" sz="1600"/>
              <a:t>(Y|B).</a:t>
            </a:r>
          </a:p>
        </p:txBody>
      </p:sp>
      <p:sp>
        <p:nvSpPr>
          <p:cNvPr id="3" name="TextBox 2">
            <a:extLst>
              <a:ext uri="{FF2B5EF4-FFF2-40B4-BE49-F238E27FC236}">
                <a16:creationId xmlns:a16="http://schemas.microsoft.com/office/drawing/2014/main" id="{6CEFF06C-08A7-ABE6-BF15-FC825ABB1330}"/>
              </a:ext>
            </a:extLst>
          </p:cNvPr>
          <p:cNvSpPr txBox="1"/>
          <p:nvPr/>
        </p:nvSpPr>
        <p:spPr>
          <a:xfrm>
            <a:off x="363792" y="559916"/>
            <a:ext cx="1022555" cy="338554"/>
          </a:xfrm>
          <a:prstGeom prst="rect">
            <a:avLst/>
          </a:prstGeom>
          <a:noFill/>
        </p:spPr>
        <p:txBody>
          <a:bodyPr wrap="square" rtlCol="0">
            <a:spAutoFit/>
          </a:bodyPr>
          <a:lstStyle/>
          <a:p>
            <a:r>
              <a:rPr lang="en-US" sz="1600" b="1" i="1">
                <a:solidFill>
                  <a:srgbClr val="0000FF"/>
                </a:solidFill>
              </a:rPr>
              <a:t>2</a:t>
            </a:r>
            <a:r>
              <a:rPr lang="en-US" sz="1600" b="1" i="1" baseline="30000">
                <a:solidFill>
                  <a:srgbClr val="0000FF"/>
                </a:solidFill>
              </a:rPr>
              <a:t>nd</a:t>
            </a:r>
            <a:r>
              <a:rPr lang="en-US" sz="1600" b="1" i="1">
                <a:solidFill>
                  <a:srgbClr val="0000FF"/>
                </a:solidFill>
              </a:rPr>
              <a:t> Tree</a:t>
            </a:r>
          </a:p>
        </p:txBody>
      </p:sp>
      <p:pic>
        <p:nvPicPr>
          <p:cNvPr id="5" name="Picture 4" descr="Diagram, schematic&#10;&#10;Description automatically generated">
            <a:extLst>
              <a:ext uri="{FF2B5EF4-FFF2-40B4-BE49-F238E27FC236}">
                <a16:creationId xmlns:a16="http://schemas.microsoft.com/office/drawing/2014/main" id="{C0D461D6-74AA-0C22-33AD-22DAADAFB506}"/>
              </a:ext>
            </a:extLst>
          </p:cNvPr>
          <p:cNvPicPr>
            <a:picLocks noChangeAspect="1"/>
          </p:cNvPicPr>
          <p:nvPr/>
        </p:nvPicPr>
        <p:blipFill>
          <a:blip r:embed="rId2"/>
          <a:stretch>
            <a:fillRect/>
          </a:stretch>
        </p:blipFill>
        <p:spPr>
          <a:xfrm>
            <a:off x="3608441" y="2274838"/>
            <a:ext cx="8426247" cy="4458301"/>
          </a:xfrm>
          <a:prstGeom prst="rect">
            <a:avLst/>
          </a:prstGeom>
        </p:spPr>
      </p:pic>
      <p:graphicFrame>
        <p:nvGraphicFramePr>
          <p:cNvPr id="6" name="Object 5">
            <a:extLst>
              <a:ext uri="{FF2B5EF4-FFF2-40B4-BE49-F238E27FC236}">
                <a16:creationId xmlns:a16="http://schemas.microsoft.com/office/drawing/2014/main" id="{9FA15DB5-D587-26E5-1198-946B99469446}"/>
              </a:ext>
            </a:extLst>
          </p:cNvPr>
          <p:cNvGraphicFramePr>
            <a:graphicFrameLocks noChangeAspect="1"/>
          </p:cNvGraphicFramePr>
          <p:nvPr>
            <p:extLst>
              <p:ext uri="{D42A27DB-BD31-4B8C-83A1-F6EECF244321}">
                <p14:modId xmlns:p14="http://schemas.microsoft.com/office/powerpoint/2010/main" val="1786225066"/>
              </p:ext>
            </p:extLst>
          </p:nvPr>
        </p:nvGraphicFramePr>
        <p:xfrm>
          <a:off x="436563" y="6127750"/>
          <a:ext cx="4966992" cy="570444"/>
        </p:xfrm>
        <a:graphic>
          <a:graphicData uri="http://schemas.openxmlformats.org/presentationml/2006/ole">
            <mc:AlternateContent xmlns:mc="http://schemas.openxmlformats.org/markup-compatibility/2006">
              <mc:Choice xmlns:v="urn:schemas-microsoft-com:vml" Requires="v">
                <p:oleObj name="Equation" r:id="rId3" imgW="3974760" imgH="457200" progId="Equation.DSMT4">
                  <p:embed/>
                </p:oleObj>
              </mc:Choice>
              <mc:Fallback>
                <p:oleObj name="Equation" r:id="rId3" imgW="3974760" imgH="457200" progId="Equation.DSMT4">
                  <p:embed/>
                  <p:pic>
                    <p:nvPicPr>
                      <p:cNvPr id="31" name="Object 30">
                        <a:extLst>
                          <a:ext uri="{FF2B5EF4-FFF2-40B4-BE49-F238E27FC236}">
                            <a16:creationId xmlns:a16="http://schemas.microsoft.com/office/drawing/2014/main" id="{36218278-0063-BE85-FE28-C8E8719CE277}"/>
                          </a:ext>
                        </a:extLst>
                      </p:cNvPr>
                      <p:cNvPicPr/>
                      <p:nvPr/>
                    </p:nvPicPr>
                    <p:blipFill>
                      <a:blip r:embed="rId4"/>
                      <a:stretch>
                        <a:fillRect/>
                      </a:stretch>
                    </p:blipFill>
                    <p:spPr>
                      <a:xfrm>
                        <a:off x="436563" y="6127750"/>
                        <a:ext cx="4966992" cy="570444"/>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BCDA4B05-23D9-BF96-C14C-1C14F98C3C69}"/>
              </a:ext>
            </a:extLst>
          </p:cNvPr>
          <p:cNvSpPr txBox="1"/>
          <p:nvPr/>
        </p:nvSpPr>
        <p:spPr>
          <a:xfrm>
            <a:off x="363791" y="5448522"/>
            <a:ext cx="4723171" cy="584775"/>
          </a:xfrm>
          <a:prstGeom prst="rect">
            <a:avLst/>
          </a:prstGeom>
          <a:noFill/>
        </p:spPr>
        <p:txBody>
          <a:bodyPr wrap="square">
            <a:spAutoFit/>
          </a:bodyPr>
          <a:lstStyle/>
          <a:p>
            <a:r>
              <a:rPr lang="en-US" sz="1600"/>
              <a:t>Once increments are found, we don’t wholly endorse the jump.  We multiply it by </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 = 0.01 or so.</a:t>
            </a:r>
            <a:endParaRPr lang="en-US" sz="1600"/>
          </a:p>
        </p:txBody>
      </p:sp>
    </p:spTree>
    <p:extLst>
      <p:ext uri="{BB962C8B-B14F-4D97-AF65-F5344CB8AC3E}">
        <p14:creationId xmlns:p14="http://schemas.microsoft.com/office/powerpoint/2010/main" val="2830960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5" name="TextBox 4">
            <a:extLst>
              <a:ext uri="{FF2B5EF4-FFF2-40B4-BE49-F238E27FC236}">
                <a16:creationId xmlns:a16="http://schemas.microsoft.com/office/drawing/2014/main" id="{AFE35623-B3CF-26F0-5853-AEEAE30BF8EB}"/>
              </a:ext>
            </a:extLst>
          </p:cNvPr>
          <p:cNvSpPr txBox="1"/>
          <p:nvPr/>
        </p:nvSpPr>
        <p:spPr>
          <a:xfrm>
            <a:off x="373624" y="1238998"/>
            <a:ext cx="9153834" cy="338554"/>
          </a:xfrm>
          <a:prstGeom prst="rect">
            <a:avLst/>
          </a:prstGeom>
          <a:noFill/>
        </p:spPr>
        <p:txBody>
          <a:bodyPr wrap="square">
            <a:spAutoFit/>
          </a:bodyPr>
          <a:lstStyle/>
          <a:p>
            <a:r>
              <a:rPr lang="en-US" sz="1600"/>
              <a:t>And we proceed likewise for all subsequent trees.  Assuming we stop after n trees, our predictions will be:</a:t>
            </a:r>
          </a:p>
        </p:txBody>
      </p:sp>
      <p:sp>
        <p:nvSpPr>
          <p:cNvPr id="8" name="TextBox 7">
            <a:extLst>
              <a:ext uri="{FF2B5EF4-FFF2-40B4-BE49-F238E27FC236}">
                <a16:creationId xmlns:a16="http://schemas.microsoft.com/office/drawing/2014/main" id="{1B9BDB6E-6C38-FA3F-2D7D-7F803A42BE63}"/>
              </a:ext>
            </a:extLst>
          </p:cNvPr>
          <p:cNvSpPr txBox="1"/>
          <p:nvPr/>
        </p:nvSpPr>
        <p:spPr>
          <a:xfrm>
            <a:off x="373624" y="923709"/>
            <a:ext cx="1396182" cy="338554"/>
          </a:xfrm>
          <a:prstGeom prst="rect">
            <a:avLst/>
          </a:prstGeom>
          <a:noFill/>
        </p:spPr>
        <p:txBody>
          <a:bodyPr wrap="square" rtlCol="0">
            <a:spAutoFit/>
          </a:bodyPr>
          <a:lstStyle/>
          <a:p>
            <a:r>
              <a:rPr lang="en-US" sz="1600" b="1" i="1">
                <a:solidFill>
                  <a:srgbClr val="0000FF"/>
                </a:solidFill>
              </a:rPr>
              <a:t>3</a:t>
            </a:r>
            <a:r>
              <a:rPr lang="en-US" sz="1600" b="1" i="1" baseline="30000">
                <a:solidFill>
                  <a:srgbClr val="0000FF"/>
                </a:solidFill>
              </a:rPr>
              <a:t>rd</a:t>
            </a:r>
            <a:r>
              <a:rPr lang="en-US" sz="1600" b="1" i="1">
                <a:solidFill>
                  <a:srgbClr val="0000FF"/>
                </a:solidFill>
              </a:rPr>
              <a:t> Tree, etc.</a:t>
            </a:r>
          </a:p>
        </p:txBody>
      </p:sp>
      <p:graphicFrame>
        <p:nvGraphicFramePr>
          <p:cNvPr id="10" name="Object 9">
            <a:extLst>
              <a:ext uri="{FF2B5EF4-FFF2-40B4-BE49-F238E27FC236}">
                <a16:creationId xmlns:a16="http://schemas.microsoft.com/office/drawing/2014/main" id="{B1637ECB-4F12-724E-FA46-B3656379D6C3}"/>
              </a:ext>
            </a:extLst>
          </p:cNvPr>
          <p:cNvGraphicFramePr>
            <a:graphicFrameLocks noChangeAspect="1"/>
          </p:cNvGraphicFramePr>
          <p:nvPr>
            <p:extLst>
              <p:ext uri="{D42A27DB-BD31-4B8C-83A1-F6EECF244321}">
                <p14:modId xmlns:p14="http://schemas.microsoft.com/office/powerpoint/2010/main" val="2963490535"/>
              </p:ext>
            </p:extLst>
          </p:nvPr>
        </p:nvGraphicFramePr>
        <p:xfrm>
          <a:off x="448392" y="1722716"/>
          <a:ext cx="6099892" cy="629215"/>
        </p:xfrm>
        <a:graphic>
          <a:graphicData uri="http://schemas.openxmlformats.org/presentationml/2006/ole">
            <mc:AlternateContent xmlns:mc="http://schemas.openxmlformats.org/markup-compatibility/2006">
              <mc:Choice xmlns:v="urn:schemas-microsoft-com:vml" Requires="v">
                <p:oleObj name="Equation" r:id="rId2" imgW="4431960" imgH="457200" progId="Equation.DSMT4">
                  <p:embed/>
                </p:oleObj>
              </mc:Choice>
              <mc:Fallback>
                <p:oleObj name="Equation" r:id="rId2" imgW="4431960" imgH="457200" progId="Equation.DSMT4">
                  <p:embed/>
                  <p:pic>
                    <p:nvPicPr>
                      <p:cNvPr id="0" name=""/>
                      <p:cNvPicPr/>
                      <p:nvPr/>
                    </p:nvPicPr>
                    <p:blipFill>
                      <a:blip r:embed="rId3"/>
                      <a:stretch>
                        <a:fillRect/>
                      </a:stretch>
                    </p:blipFill>
                    <p:spPr>
                      <a:xfrm>
                        <a:off x="448392" y="1722716"/>
                        <a:ext cx="6099892" cy="629215"/>
                      </a:xfrm>
                      <a:prstGeom prst="rect">
                        <a:avLst/>
                      </a:prstGeom>
                      <a:solidFill>
                        <a:schemeClr val="accent2">
                          <a:lumMod val="20000"/>
                          <a:lumOff val="80000"/>
                        </a:schemeClr>
                      </a:solidFill>
                    </p:spPr>
                  </p:pic>
                </p:oleObj>
              </mc:Fallback>
            </mc:AlternateContent>
          </a:graphicData>
        </a:graphic>
      </p:graphicFrame>
    </p:spTree>
    <p:extLst>
      <p:ext uri="{BB962C8B-B14F-4D97-AF65-F5344CB8AC3E}">
        <p14:creationId xmlns:p14="http://schemas.microsoft.com/office/powerpoint/2010/main" val="3878861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829C6E2-6A3F-6622-E76E-08B48450091B}"/>
              </a:ext>
            </a:extLst>
          </p:cNvPr>
          <p:cNvPicPr>
            <a:picLocks noChangeAspect="1"/>
          </p:cNvPicPr>
          <p:nvPr/>
        </p:nvPicPr>
        <p:blipFill>
          <a:blip r:embed="rId3"/>
          <a:stretch>
            <a:fillRect/>
          </a:stretch>
        </p:blipFill>
        <p:spPr>
          <a:xfrm>
            <a:off x="4970206" y="4176579"/>
            <a:ext cx="3208298" cy="1676545"/>
          </a:xfrm>
          <a:prstGeom prst="rect">
            <a:avLst/>
          </a:prstGeom>
        </p:spPr>
      </p:pic>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5" name="TextBox 4">
            <a:extLst>
              <a:ext uri="{FF2B5EF4-FFF2-40B4-BE49-F238E27FC236}">
                <a16:creationId xmlns:a16="http://schemas.microsoft.com/office/drawing/2014/main" id="{AFE35623-B3CF-26F0-5853-AEEAE30BF8EB}"/>
              </a:ext>
            </a:extLst>
          </p:cNvPr>
          <p:cNvSpPr txBox="1"/>
          <p:nvPr/>
        </p:nvSpPr>
        <p:spPr>
          <a:xfrm>
            <a:off x="373624" y="1130843"/>
            <a:ext cx="9153834" cy="338554"/>
          </a:xfrm>
          <a:prstGeom prst="rect">
            <a:avLst/>
          </a:prstGeom>
          <a:noFill/>
        </p:spPr>
        <p:txBody>
          <a:bodyPr wrap="square">
            <a:spAutoFit/>
          </a:bodyPr>
          <a:lstStyle/>
          <a:p>
            <a:r>
              <a:rPr lang="en-US" sz="1600"/>
              <a:t>A quickie.  Want to create incremental decision trees for this guy.</a:t>
            </a:r>
          </a:p>
        </p:txBody>
      </p:sp>
      <p:sp>
        <p:nvSpPr>
          <p:cNvPr id="8" name="TextBox 7">
            <a:extLst>
              <a:ext uri="{FF2B5EF4-FFF2-40B4-BE49-F238E27FC236}">
                <a16:creationId xmlns:a16="http://schemas.microsoft.com/office/drawing/2014/main" id="{1B9BDB6E-6C38-FA3F-2D7D-7F803A42BE63}"/>
              </a:ext>
            </a:extLst>
          </p:cNvPr>
          <p:cNvSpPr txBox="1"/>
          <p:nvPr/>
        </p:nvSpPr>
        <p:spPr>
          <a:xfrm>
            <a:off x="373624" y="815554"/>
            <a:ext cx="1396182" cy="338554"/>
          </a:xfrm>
          <a:prstGeom prst="rect">
            <a:avLst/>
          </a:prstGeom>
          <a:noFill/>
        </p:spPr>
        <p:txBody>
          <a:bodyPr wrap="square" rtlCol="0">
            <a:spAutoFit/>
          </a:bodyPr>
          <a:lstStyle/>
          <a:p>
            <a:r>
              <a:rPr lang="en-US" sz="1600" b="1" i="1"/>
              <a:t>Example</a:t>
            </a:r>
          </a:p>
        </p:txBody>
      </p:sp>
      <p:pic>
        <p:nvPicPr>
          <p:cNvPr id="11" name="Picture 10">
            <a:extLst>
              <a:ext uri="{FF2B5EF4-FFF2-40B4-BE49-F238E27FC236}">
                <a16:creationId xmlns:a16="http://schemas.microsoft.com/office/drawing/2014/main" id="{024BB026-21F7-FB32-DB28-F4180EB4EEDA}"/>
              </a:ext>
            </a:extLst>
          </p:cNvPr>
          <p:cNvPicPr>
            <a:picLocks noChangeAspect="1"/>
          </p:cNvPicPr>
          <p:nvPr/>
        </p:nvPicPr>
        <p:blipFill>
          <a:blip r:embed="rId4"/>
          <a:stretch>
            <a:fillRect/>
          </a:stretch>
        </p:blipFill>
        <p:spPr>
          <a:xfrm>
            <a:off x="373624" y="1605707"/>
            <a:ext cx="4031329" cy="1546994"/>
          </a:xfrm>
          <a:prstGeom prst="rect">
            <a:avLst/>
          </a:prstGeom>
        </p:spPr>
      </p:pic>
      <p:sp>
        <p:nvSpPr>
          <p:cNvPr id="6" name="TextBox 5">
            <a:extLst>
              <a:ext uri="{FF2B5EF4-FFF2-40B4-BE49-F238E27FC236}">
                <a16:creationId xmlns:a16="http://schemas.microsoft.com/office/drawing/2014/main" id="{9625A72A-173D-39FC-23E7-ECA0647388C8}"/>
              </a:ext>
            </a:extLst>
          </p:cNvPr>
          <p:cNvSpPr txBox="1"/>
          <p:nvPr/>
        </p:nvSpPr>
        <p:spPr>
          <a:xfrm>
            <a:off x="4910902" y="1610023"/>
            <a:ext cx="1484673" cy="338554"/>
          </a:xfrm>
          <a:prstGeom prst="rect">
            <a:avLst/>
          </a:prstGeom>
          <a:noFill/>
        </p:spPr>
        <p:txBody>
          <a:bodyPr wrap="square">
            <a:spAutoFit/>
          </a:bodyPr>
          <a:lstStyle/>
          <a:p>
            <a:pPr marL="0" marR="0">
              <a:spcBef>
                <a:spcPts val="0"/>
              </a:spcBef>
              <a:spcAft>
                <a:spcPts val="0"/>
              </a:spcAft>
            </a:pPr>
            <a:r>
              <a:rPr lang="en-US" sz="1600" i="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Zeroth Tree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7" name="Object 6">
            <a:extLst>
              <a:ext uri="{FF2B5EF4-FFF2-40B4-BE49-F238E27FC236}">
                <a16:creationId xmlns:a16="http://schemas.microsoft.com/office/drawing/2014/main" id="{ABF8B49F-CE90-6462-67C1-2D6D82C55B8B}"/>
              </a:ext>
            </a:extLst>
          </p:cNvPr>
          <p:cNvGraphicFramePr>
            <a:graphicFrameLocks noChangeAspect="1"/>
          </p:cNvGraphicFramePr>
          <p:nvPr>
            <p:extLst>
              <p:ext uri="{D42A27DB-BD31-4B8C-83A1-F6EECF244321}">
                <p14:modId xmlns:p14="http://schemas.microsoft.com/office/powerpoint/2010/main" val="831836573"/>
              </p:ext>
            </p:extLst>
          </p:nvPr>
        </p:nvGraphicFramePr>
        <p:xfrm>
          <a:off x="5059324" y="2538075"/>
          <a:ext cx="3242877" cy="502044"/>
        </p:xfrm>
        <a:graphic>
          <a:graphicData uri="http://schemas.openxmlformats.org/presentationml/2006/ole">
            <mc:AlternateContent xmlns:mc="http://schemas.openxmlformats.org/markup-compatibility/2006">
              <mc:Choice xmlns:v="urn:schemas-microsoft-com:vml" Requires="v">
                <p:oleObj name="Equation" r:id="rId5" imgW="2522792" imgH="391160" progId="Equation.DSMT4">
                  <p:embed/>
                </p:oleObj>
              </mc:Choice>
              <mc:Fallback>
                <p:oleObj name="Equation" r:id="rId5" imgW="2522792" imgH="391160" progId="Equation.DSMT4">
                  <p:embed/>
                  <p:pic>
                    <p:nvPicPr>
                      <p:cNvPr id="0" name=""/>
                      <p:cNvPicPr/>
                      <p:nvPr/>
                    </p:nvPicPr>
                    <p:blipFill>
                      <a:blip r:embed="rId6"/>
                      <a:stretch>
                        <a:fillRect/>
                      </a:stretch>
                    </p:blipFill>
                    <p:spPr>
                      <a:xfrm>
                        <a:off x="5059324" y="2538075"/>
                        <a:ext cx="3242877" cy="502044"/>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B63D43E7-795F-1DBC-13DE-29DB19FF5D02}"/>
              </a:ext>
            </a:extLst>
          </p:cNvPr>
          <p:cNvPicPr>
            <a:picLocks noChangeAspect="1"/>
          </p:cNvPicPr>
          <p:nvPr/>
        </p:nvPicPr>
        <p:blipFill>
          <a:blip r:embed="rId7"/>
          <a:stretch>
            <a:fillRect/>
          </a:stretch>
        </p:blipFill>
        <p:spPr>
          <a:xfrm>
            <a:off x="8700933" y="2502930"/>
            <a:ext cx="1200150" cy="622300"/>
          </a:xfrm>
          <a:prstGeom prst="rect">
            <a:avLst/>
          </a:prstGeom>
        </p:spPr>
      </p:pic>
      <p:sp>
        <p:nvSpPr>
          <p:cNvPr id="12" name="TextBox 11">
            <a:extLst>
              <a:ext uri="{FF2B5EF4-FFF2-40B4-BE49-F238E27FC236}">
                <a16:creationId xmlns:a16="http://schemas.microsoft.com/office/drawing/2014/main" id="{78DCCBCF-E2A1-297D-B0B0-DC04B66B534C}"/>
              </a:ext>
            </a:extLst>
          </p:cNvPr>
          <p:cNvSpPr txBox="1"/>
          <p:nvPr/>
        </p:nvSpPr>
        <p:spPr>
          <a:xfrm>
            <a:off x="329378" y="3537155"/>
            <a:ext cx="1484673" cy="338554"/>
          </a:xfrm>
          <a:prstGeom prst="rect">
            <a:avLst/>
          </a:prstGeom>
          <a:noFill/>
        </p:spPr>
        <p:txBody>
          <a:bodyPr wrap="square">
            <a:spAutoFit/>
          </a:bodyPr>
          <a:lstStyle/>
          <a:p>
            <a:pPr marL="0" marR="0">
              <a:spcBef>
                <a:spcPts val="0"/>
              </a:spcBef>
              <a:spcAft>
                <a:spcPts val="0"/>
              </a:spcAft>
            </a:pPr>
            <a:r>
              <a:rPr lang="en-US" sz="1600" i="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First Tree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142FEB72-6B1C-2EAC-EBA3-E1ED1E0F24C2}"/>
              </a:ext>
            </a:extLst>
          </p:cNvPr>
          <p:cNvSpPr txBox="1"/>
          <p:nvPr/>
        </p:nvSpPr>
        <p:spPr>
          <a:xfrm>
            <a:off x="4921794" y="1918272"/>
            <a:ext cx="4181450" cy="338554"/>
          </a:xfrm>
          <a:prstGeom prst="rect">
            <a:avLst/>
          </a:prstGeom>
          <a:noFill/>
        </p:spPr>
        <p:txBody>
          <a:bodyPr wrap="square" rtlCol="0">
            <a:spAutoFit/>
          </a:bodyPr>
          <a:lstStyle/>
          <a:p>
            <a:r>
              <a:rPr lang="en-US" sz="1600"/>
              <a:t>starting with the initial overall prediction:</a:t>
            </a:r>
          </a:p>
        </p:txBody>
      </p:sp>
      <p:sp>
        <p:nvSpPr>
          <p:cNvPr id="16" name="TextBox 15">
            <a:extLst>
              <a:ext uri="{FF2B5EF4-FFF2-40B4-BE49-F238E27FC236}">
                <a16:creationId xmlns:a16="http://schemas.microsoft.com/office/drawing/2014/main" id="{CBC21D80-A55E-5D78-5BF1-0AD4A9568134}"/>
              </a:ext>
            </a:extLst>
          </p:cNvPr>
          <p:cNvSpPr txBox="1"/>
          <p:nvPr/>
        </p:nvSpPr>
        <p:spPr>
          <a:xfrm>
            <a:off x="8130934" y="4087807"/>
            <a:ext cx="4051575" cy="338554"/>
          </a:xfrm>
          <a:prstGeom prst="rect">
            <a:avLst/>
          </a:prstGeom>
          <a:noFill/>
        </p:spPr>
        <p:txBody>
          <a:bodyPr wrap="square" rtlCol="0">
            <a:spAutoFit/>
          </a:bodyPr>
          <a:lstStyle/>
          <a:p>
            <a:r>
              <a:rPr lang="en-US" sz="1600"/>
              <a:t>setting alpha = 0.5, we can make predictions:</a:t>
            </a:r>
          </a:p>
        </p:txBody>
      </p:sp>
      <p:pic>
        <p:nvPicPr>
          <p:cNvPr id="17" name="Picture 16">
            <a:extLst>
              <a:ext uri="{FF2B5EF4-FFF2-40B4-BE49-F238E27FC236}">
                <a16:creationId xmlns:a16="http://schemas.microsoft.com/office/drawing/2014/main" id="{55961127-9407-CE3B-A56D-DC14ED66E559}"/>
              </a:ext>
            </a:extLst>
          </p:cNvPr>
          <p:cNvPicPr>
            <a:picLocks noChangeAspect="1"/>
          </p:cNvPicPr>
          <p:nvPr/>
        </p:nvPicPr>
        <p:blipFill>
          <a:blip r:embed="rId8"/>
          <a:stretch>
            <a:fillRect/>
          </a:stretch>
        </p:blipFill>
        <p:spPr>
          <a:xfrm>
            <a:off x="373624" y="4235372"/>
            <a:ext cx="4145639" cy="1539373"/>
          </a:xfrm>
          <a:prstGeom prst="rect">
            <a:avLst/>
          </a:prstGeom>
        </p:spPr>
      </p:pic>
      <p:graphicFrame>
        <p:nvGraphicFramePr>
          <p:cNvPr id="19" name="Object 18">
            <a:extLst>
              <a:ext uri="{FF2B5EF4-FFF2-40B4-BE49-F238E27FC236}">
                <a16:creationId xmlns:a16="http://schemas.microsoft.com/office/drawing/2014/main" id="{11DFCA06-E05B-FB5E-4049-6456AD706F54}"/>
              </a:ext>
            </a:extLst>
          </p:cNvPr>
          <p:cNvGraphicFramePr>
            <a:graphicFrameLocks noChangeAspect="1"/>
          </p:cNvGraphicFramePr>
          <p:nvPr>
            <p:extLst>
              <p:ext uri="{D42A27DB-BD31-4B8C-83A1-F6EECF244321}">
                <p14:modId xmlns:p14="http://schemas.microsoft.com/office/powerpoint/2010/main" val="920721124"/>
              </p:ext>
            </p:extLst>
          </p:nvPr>
        </p:nvGraphicFramePr>
        <p:xfrm>
          <a:off x="8700933" y="4566591"/>
          <a:ext cx="3323919" cy="1547778"/>
        </p:xfrm>
        <a:graphic>
          <a:graphicData uri="http://schemas.openxmlformats.org/presentationml/2006/ole">
            <mc:AlternateContent xmlns:mc="http://schemas.openxmlformats.org/markup-compatibility/2006">
              <mc:Choice xmlns:v="urn:schemas-microsoft-com:vml" Requires="v">
                <p:oleObj name="Equation" r:id="rId9" imgW="2703788" imgH="1259283" progId="Equation.DSMT4">
                  <p:embed/>
                </p:oleObj>
              </mc:Choice>
              <mc:Fallback>
                <p:oleObj name="Equation" r:id="rId9" imgW="2703788" imgH="1259283" progId="Equation.DSMT4">
                  <p:embed/>
                  <p:pic>
                    <p:nvPicPr>
                      <p:cNvPr id="0" name=""/>
                      <p:cNvPicPr/>
                      <p:nvPr/>
                    </p:nvPicPr>
                    <p:blipFill>
                      <a:blip r:embed="rId10"/>
                      <a:stretch>
                        <a:fillRect/>
                      </a:stretch>
                    </p:blipFill>
                    <p:spPr>
                      <a:xfrm>
                        <a:off x="8700933" y="4566591"/>
                        <a:ext cx="3323919" cy="1547778"/>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BE6519B3-2068-DB1D-210C-82DB6F4AA44C}"/>
              </a:ext>
            </a:extLst>
          </p:cNvPr>
          <p:cNvSpPr txBox="1"/>
          <p:nvPr/>
        </p:nvSpPr>
        <p:spPr>
          <a:xfrm>
            <a:off x="329378" y="3818515"/>
            <a:ext cx="4563535" cy="338554"/>
          </a:xfrm>
          <a:prstGeom prst="rect">
            <a:avLst/>
          </a:prstGeom>
          <a:noFill/>
        </p:spPr>
        <p:txBody>
          <a:bodyPr wrap="square" rtlCol="0">
            <a:spAutoFit/>
          </a:bodyPr>
          <a:lstStyle/>
          <a:p>
            <a:r>
              <a:rPr lang="en-US" sz="1600"/>
              <a:t>then we form the increments, and fit a small tree:</a:t>
            </a:r>
          </a:p>
        </p:txBody>
      </p:sp>
    </p:spTree>
    <p:extLst>
      <p:ext uri="{BB962C8B-B14F-4D97-AF65-F5344CB8AC3E}">
        <p14:creationId xmlns:p14="http://schemas.microsoft.com/office/powerpoint/2010/main" val="3860542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EF2180-8577-7641-FF73-C7F30BA46EAD}"/>
              </a:ext>
            </a:extLst>
          </p:cNvPr>
          <p:cNvPicPr>
            <a:picLocks noChangeAspect="1"/>
          </p:cNvPicPr>
          <p:nvPr/>
        </p:nvPicPr>
        <p:blipFill>
          <a:blip r:embed="rId3"/>
          <a:stretch>
            <a:fillRect/>
          </a:stretch>
        </p:blipFill>
        <p:spPr>
          <a:xfrm>
            <a:off x="5082550" y="1788622"/>
            <a:ext cx="3215919" cy="1722269"/>
          </a:xfrm>
          <a:prstGeom prst="rect">
            <a:avLst/>
          </a:prstGeom>
        </p:spPr>
      </p:pic>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12" name="TextBox 11">
            <a:extLst>
              <a:ext uri="{FF2B5EF4-FFF2-40B4-BE49-F238E27FC236}">
                <a16:creationId xmlns:a16="http://schemas.microsoft.com/office/drawing/2014/main" id="{78DCCBCF-E2A1-297D-B0B0-DC04B66B534C}"/>
              </a:ext>
            </a:extLst>
          </p:cNvPr>
          <p:cNvSpPr txBox="1"/>
          <p:nvPr/>
        </p:nvSpPr>
        <p:spPr>
          <a:xfrm>
            <a:off x="338869" y="1216742"/>
            <a:ext cx="1484673" cy="338554"/>
          </a:xfrm>
          <a:prstGeom prst="rect">
            <a:avLst/>
          </a:prstGeom>
          <a:noFill/>
        </p:spPr>
        <p:txBody>
          <a:bodyPr wrap="square">
            <a:spAutoFit/>
          </a:bodyPr>
          <a:lstStyle/>
          <a:p>
            <a:pPr marL="0" marR="0">
              <a:spcBef>
                <a:spcPts val="0"/>
              </a:spcBef>
              <a:spcAft>
                <a:spcPts val="0"/>
              </a:spcAft>
            </a:pPr>
            <a:r>
              <a:rPr lang="en-US" sz="1600" i="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Second Tree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CBC21D80-A55E-5D78-5BF1-0AD4A9568134}"/>
              </a:ext>
            </a:extLst>
          </p:cNvPr>
          <p:cNvSpPr txBox="1"/>
          <p:nvPr/>
        </p:nvSpPr>
        <p:spPr>
          <a:xfrm>
            <a:off x="454289" y="3714181"/>
            <a:ext cx="4051575" cy="338554"/>
          </a:xfrm>
          <a:prstGeom prst="rect">
            <a:avLst/>
          </a:prstGeom>
          <a:noFill/>
        </p:spPr>
        <p:txBody>
          <a:bodyPr wrap="square" rtlCol="0">
            <a:spAutoFit/>
          </a:bodyPr>
          <a:lstStyle/>
          <a:p>
            <a:r>
              <a:rPr lang="en-US" sz="1600"/>
              <a:t>setting alpha = 0.5, we can make predictions:</a:t>
            </a:r>
          </a:p>
        </p:txBody>
      </p:sp>
      <p:sp>
        <p:nvSpPr>
          <p:cNvPr id="20" name="TextBox 19">
            <a:extLst>
              <a:ext uri="{FF2B5EF4-FFF2-40B4-BE49-F238E27FC236}">
                <a16:creationId xmlns:a16="http://schemas.microsoft.com/office/drawing/2014/main" id="{BE6519B3-2068-DB1D-210C-82DB6F4AA44C}"/>
              </a:ext>
            </a:extLst>
          </p:cNvPr>
          <p:cNvSpPr txBox="1"/>
          <p:nvPr/>
        </p:nvSpPr>
        <p:spPr>
          <a:xfrm>
            <a:off x="338869" y="1498102"/>
            <a:ext cx="4901725" cy="338554"/>
          </a:xfrm>
          <a:prstGeom prst="rect">
            <a:avLst/>
          </a:prstGeom>
          <a:noFill/>
        </p:spPr>
        <p:txBody>
          <a:bodyPr wrap="square" rtlCol="0">
            <a:spAutoFit/>
          </a:bodyPr>
          <a:lstStyle/>
          <a:p>
            <a:r>
              <a:rPr lang="en-US" sz="1600"/>
              <a:t>then we form the increments again, and fit a small tree:</a:t>
            </a:r>
          </a:p>
        </p:txBody>
      </p:sp>
      <p:pic>
        <p:nvPicPr>
          <p:cNvPr id="3" name="Picture 2">
            <a:extLst>
              <a:ext uri="{FF2B5EF4-FFF2-40B4-BE49-F238E27FC236}">
                <a16:creationId xmlns:a16="http://schemas.microsoft.com/office/drawing/2014/main" id="{6B4DF9F2-B846-2652-6CE3-F5BC7D3EEF6A}"/>
              </a:ext>
            </a:extLst>
          </p:cNvPr>
          <p:cNvPicPr>
            <a:picLocks noChangeAspect="1"/>
          </p:cNvPicPr>
          <p:nvPr/>
        </p:nvPicPr>
        <p:blipFill>
          <a:blip r:embed="rId4"/>
          <a:stretch>
            <a:fillRect/>
          </a:stretch>
        </p:blipFill>
        <p:spPr>
          <a:xfrm>
            <a:off x="418689" y="1917130"/>
            <a:ext cx="4122777" cy="1554615"/>
          </a:xfrm>
          <a:prstGeom prst="rect">
            <a:avLst/>
          </a:prstGeom>
        </p:spPr>
      </p:pic>
      <p:graphicFrame>
        <p:nvGraphicFramePr>
          <p:cNvPr id="10" name="Object 9">
            <a:extLst>
              <a:ext uri="{FF2B5EF4-FFF2-40B4-BE49-F238E27FC236}">
                <a16:creationId xmlns:a16="http://schemas.microsoft.com/office/drawing/2014/main" id="{6B479680-A5E7-CD31-EDAD-3C16FEE3AE31}"/>
              </a:ext>
            </a:extLst>
          </p:cNvPr>
          <p:cNvGraphicFramePr>
            <a:graphicFrameLocks noChangeAspect="1"/>
          </p:cNvGraphicFramePr>
          <p:nvPr>
            <p:extLst>
              <p:ext uri="{D42A27DB-BD31-4B8C-83A1-F6EECF244321}">
                <p14:modId xmlns:p14="http://schemas.microsoft.com/office/powerpoint/2010/main" val="879217364"/>
              </p:ext>
            </p:extLst>
          </p:nvPr>
        </p:nvGraphicFramePr>
        <p:xfrm>
          <a:off x="565201" y="4295171"/>
          <a:ext cx="4517349" cy="1618537"/>
        </p:xfrm>
        <a:graphic>
          <a:graphicData uri="http://schemas.openxmlformats.org/presentationml/2006/ole">
            <mc:AlternateContent xmlns:mc="http://schemas.openxmlformats.org/markup-compatibility/2006">
              <mc:Choice xmlns:v="urn:schemas-microsoft-com:vml" Requires="v">
                <p:oleObj name="Equation" r:id="rId5" imgW="3646551" imgH="1306871" progId="Equation.DSMT4">
                  <p:embed/>
                </p:oleObj>
              </mc:Choice>
              <mc:Fallback>
                <p:oleObj name="Equation" r:id="rId5" imgW="3646551" imgH="1306871" progId="Equation.DSMT4">
                  <p:embed/>
                  <p:pic>
                    <p:nvPicPr>
                      <p:cNvPr id="0" name=""/>
                      <p:cNvPicPr/>
                      <p:nvPr/>
                    </p:nvPicPr>
                    <p:blipFill>
                      <a:blip r:embed="rId6"/>
                      <a:stretch>
                        <a:fillRect/>
                      </a:stretch>
                    </p:blipFill>
                    <p:spPr>
                      <a:xfrm>
                        <a:off x="565201" y="4295171"/>
                        <a:ext cx="4517349" cy="1618537"/>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BF823ED8-D8BD-73AD-9E12-C09B64932238}"/>
              </a:ext>
            </a:extLst>
          </p:cNvPr>
          <p:cNvSpPr txBox="1"/>
          <p:nvPr/>
        </p:nvSpPr>
        <p:spPr>
          <a:xfrm>
            <a:off x="483785" y="6133408"/>
            <a:ext cx="981222" cy="338554"/>
          </a:xfrm>
          <a:prstGeom prst="rect">
            <a:avLst/>
          </a:prstGeom>
          <a:noFill/>
        </p:spPr>
        <p:txBody>
          <a:bodyPr wrap="square" rtlCol="0">
            <a:spAutoFit/>
          </a:bodyPr>
          <a:lstStyle/>
          <a:p>
            <a:r>
              <a:rPr lang="en-US" sz="1600"/>
              <a:t>etc.,</a:t>
            </a:r>
          </a:p>
        </p:txBody>
      </p:sp>
    </p:spTree>
    <p:extLst>
      <p:ext uri="{BB962C8B-B14F-4D97-AF65-F5344CB8AC3E}">
        <p14:creationId xmlns:p14="http://schemas.microsoft.com/office/powerpoint/2010/main" val="61180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8" name="TextBox 7">
            <a:extLst>
              <a:ext uri="{FF2B5EF4-FFF2-40B4-BE49-F238E27FC236}">
                <a16:creationId xmlns:a16="http://schemas.microsoft.com/office/drawing/2014/main" id="{09BC752C-391B-4463-4DE6-B92799EFFD5B}"/>
              </a:ext>
            </a:extLst>
          </p:cNvPr>
          <p:cNvSpPr txBox="1"/>
          <p:nvPr/>
        </p:nvSpPr>
        <p:spPr>
          <a:xfrm>
            <a:off x="393292" y="3929553"/>
            <a:ext cx="10302828" cy="830997"/>
          </a:xfrm>
          <a:prstGeom prst="rect">
            <a:avLst/>
          </a:prstGeom>
          <a:noFill/>
        </p:spPr>
        <p:txBody>
          <a:bodyPr wrap="square">
            <a:spAutoFit/>
          </a:bodyPr>
          <a:lstStyle/>
          <a:p>
            <a:pPr marL="0" marR="0">
              <a:spcBef>
                <a:spcPts val="0"/>
              </a:spcBef>
              <a:spcAft>
                <a:spcPts val="0"/>
              </a:spcAft>
            </a:pPr>
            <a:r>
              <a:rPr lang="en-US" sz="1600" b="1"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0</a:t>
            </a:r>
            <a:r>
              <a:rPr lang="en-US" sz="1600" b="1" i="1" baseline="300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th</a:t>
            </a:r>
            <a:r>
              <a:rPr lang="en-US" sz="1600" b="1"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Tree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Before using any trees, we start with a simple classification whereby we predict everything to be a single constant parameter, so </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So our decision tree is just a bare leaf.  And presently, our LL</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f</a:t>
            </a:r>
            <a:r>
              <a:rPr lang="en-US" sz="1600">
                <a:effectLst/>
                <a:latin typeface="Calibri" panose="020F0502020204030204" pitchFamily="34" charset="0"/>
                <a:ea typeface="Calibri" panose="020F0502020204030204" pitchFamily="34" charset="0"/>
                <a:cs typeface="Times New Roman" panose="02020603050405020304" pitchFamily="18" charset="0"/>
              </a:rPr>
              <a:t> is: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2">
            <a:extLst>
              <a:ext uri="{FF2B5EF4-FFF2-40B4-BE49-F238E27FC236}">
                <a16:creationId xmlns:a16="http://schemas.microsoft.com/office/drawing/2014/main" id="{3E8819DC-92B5-6179-C57A-3DA7D97113A0}"/>
              </a:ext>
            </a:extLst>
          </p:cNvPr>
          <p:cNvSpPr>
            <a:spLocks noChangeArrowheads="1"/>
          </p:cNvSpPr>
          <p:nvPr/>
        </p:nvSpPr>
        <p:spPr bwMode="auto">
          <a:xfrm>
            <a:off x="314635" y="981439"/>
            <a:ext cx="1138532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Instead of categorically predicting an outcome, we’ll predict the probability of an outcome.  Let’s say we have outcomes y</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lang="en-US" altLang="en-US" sz="1600">
                <a:latin typeface="Calibri" panose="020F0502020204030204" pitchFamily="34" charset="0"/>
                <a:ea typeface="Calibri" panose="020F0502020204030204" pitchFamily="34" charset="0"/>
                <a:cs typeface="Times New Roman" panose="02020603050405020304" pitchFamily="18" charset="0"/>
              </a:rPr>
              <a:t> = 0, 1.</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And let’s </a:t>
            </a:r>
            <a:r>
              <a:rPr lang="en-US" altLang="en-US" sz="1600">
                <a:latin typeface="Calibri" panose="020F0502020204030204" pitchFamily="34" charset="0"/>
                <a:ea typeface="Calibri" panose="020F0502020204030204" pitchFamily="34" charset="0"/>
                <a:cs typeface="Times New Roman" panose="02020603050405020304" pitchFamily="18" charset="0"/>
              </a:rPr>
              <a:t>estimate these with probabilities p</a:t>
            </a:r>
            <a:r>
              <a:rPr lang="en-US" altLang="en-US" sz="1600" baseline="-25000">
                <a:latin typeface="Calibri" panose="020F0502020204030204" pitchFamily="34" charset="0"/>
                <a:ea typeface="Calibri" panose="020F0502020204030204" pitchFamily="34" charset="0"/>
                <a:cs typeface="Times New Roman" panose="02020603050405020304" pitchFamily="18" charset="0"/>
              </a:rPr>
              <a:t>i</a:t>
            </a:r>
            <a:r>
              <a:rPr lang="en-US" altLang="en-US" sz="1600">
                <a:latin typeface="Calibri" panose="020F0502020204030204" pitchFamily="34" charset="0"/>
                <a:ea typeface="Calibri" panose="020F0502020204030204" pitchFamily="34" charset="0"/>
                <a:cs typeface="Times New Roman" panose="02020603050405020304" pitchFamily="18" charset="0"/>
              </a:rPr>
              <a:t>.  Then, borrowing from the Logistic Regression stuff, our ‘entropy’ or ‘loss’ function will be:</a:t>
            </a:r>
            <a:endParaRPr kumimoji="0" lang="en-US" altLang="en-US" sz="1000" b="0" i="0" u="none" strike="noStrike" cap="none" normalizeH="0" baseline="0">
              <a:ln>
                <a:noFill/>
              </a:ln>
              <a:solidFill>
                <a:schemeClr val="tx1"/>
              </a:solidFill>
              <a:effectLst/>
            </a:endParaRPr>
          </a:p>
        </p:txBody>
      </p:sp>
      <p:graphicFrame>
        <p:nvGraphicFramePr>
          <p:cNvPr id="11" name="Object 10">
            <a:extLst>
              <a:ext uri="{FF2B5EF4-FFF2-40B4-BE49-F238E27FC236}">
                <a16:creationId xmlns:a16="http://schemas.microsoft.com/office/drawing/2014/main" id="{451D1F1F-506F-2641-E78E-22810295598C}"/>
              </a:ext>
            </a:extLst>
          </p:cNvPr>
          <p:cNvGraphicFramePr>
            <a:graphicFrameLocks noChangeAspect="1"/>
          </p:cNvGraphicFramePr>
          <p:nvPr>
            <p:extLst>
              <p:ext uri="{D42A27DB-BD31-4B8C-83A1-F6EECF244321}">
                <p14:modId xmlns:p14="http://schemas.microsoft.com/office/powerpoint/2010/main" val="1075806135"/>
              </p:ext>
            </p:extLst>
          </p:nvPr>
        </p:nvGraphicFramePr>
        <p:xfrm>
          <a:off x="393292" y="1698971"/>
          <a:ext cx="3648075" cy="577850"/>
        </p:xfrm>
        <a:graphic>
          <a:graphicData uri="http://schemas.openxmlformats.org/presentationml/2006/ole">
            <mc:AlternateContent xmlns:mc="http://schemas.openxmlformats.org/markup-compatibility/2006">
              <mc:Choice xmlns:v="urn:schemas-microsoft-com:vml" Requires="v">
                <p:oleObj name="Equation" r:id="rId2" imgW="2869920" imgH="431640" progId="Equation.DSMT4">
                  <p:embed/>
                </p:oleObj>
              </mc:Choice>
              <mc:Fallback>
                <p:oleObj name="Equation" r:id="rId2" imgW="2869920" imgH="431640" progId="Equation.DSMT4">
                  <p:embed/>
                  <p:pic>
                    <p:nvPicPr>
                      <p:cNvPr id="11" name="Object 10">
                        <a:extLst>
                          <a:ext uri="{FF2B5EF4-FFF2-40B4-BE49-F238E27FC236}">
                            <a16:creationId xmlns:a16="http://schemas.microsoft.com/office/drawing/2014/main" id="{451D1F1F-506F-2641-E78E-22810295598C}"/>
                          </a:ext>
                        </a:extLst>
                      </p:cNvPr>
                      <p:cNvPicPr>
                        <a:picLocks noChangeAspect="1" noChangeArrowheads="1"/>
                      </p:cNvPicPr>
                      <p:nvPr/>
                    </p:nvPicPr>
                    <p:blipFill>
                      <a:blip r:embed="rId3"/>
                      <a:srcRect/>
                      <a:stretch>
                        <a:fillRect/>
                      </a:stretch>
                    </p:blipFill>
                    <p:spPr bwMode="auto">
                      <a:xfrm>
                        <a:off x="393292" y="1698971"/>
                        <a:ext cx="3648075" cy="577850"/>
                      </a:xfrm>
                      <a:prstGeom prst="rect">
                        <a:avLst/>
                      </a:prstGeom>
                      <a:solidFill>
                        <a:srgbClr val="CCFFCC"/>
                      </a:solidFill>
                    </p:spPr>
                  </p:pic>
                </p:oleObj>
              </mc:Fallback>
            </mc:AlternateContent>
          </a:graphicData>
        </a:graphic>
      </p:graphicFrame>
      <p:sp>
        <p:nvSpPr>
          <p:cNvPr id="12" name="Rectangle 3">
            <a:extLst>
              <a:ext uri="{FF2B5EF4-FFF2-40B4-BE49-F238E27FC236}">
                <a16:creationId xmlns:a16="http://schemas.microsoft.com/office/drawing/2014/main" id="{F23710A2-A4F1-E9D5-B132-E1B149240785}"/>
              </a:ext>
            </a:extLst>
          </p:cNvPr>
          <p:cNvSpPr>
            <a:spLocks noChangeArrowheads="1"/>
          </p:cNvSpPr>
          <p:nvPr/>
        </p:nvSpPr>
        <p:spPr bwMode="auto">
          <a:xfrm>
            <a:off x="282760" y="2377947"/>
            <a:ext cx="1122252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where p</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 left unknown for now.  We’ll want to find incremental pedictions, p</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which minimize </a:t>
            </a:r>
            <a:r>
              <a:rPr lang="en-US" altLang="en-US" sz="1600">
                <a:latin typeface="Calibri" panose="020F0502020204030204" pitchFamily="34" charset="0"/>
                <a:ea typeface="Calibri" panose="020F0502020204030204" pitchFamily="34" charset="0"/>
                <a:cs typeface="Times New Roman" panose="02020603050405020304" pitchFamily="18" charset="0"/>
              </a:rPr>
              <a:t>this loss function.  Well, we’re actually going to put this in terms of the log-odds thing, </a:t>
            </a:r>
            <a:r>
              <a:rPr lang="el-GR" altLang="en-US" sz="1600">
                <a:latin typeface="Calibri" panose="020F0502020204030204" pitchFamily="34" charset="0"/>
                <a:ea typeface="Calibri" panose="020F0502020204030204" pitchFamily="34" charset="0"/>
                <a:cs typeface="Calibri" panose="020F0502020204030204" pitchFamily="34" charset="0"/>
              </a:rPr>
              <a:t>λ</a:t>
            </a:r>
            <a:r>
              <a:rPr lang="en-US" altLang="en-US" sz="1600">
                <a:latin typeface="Calibri" panose="020F0502020204030204" pitchFamily="34" charset="0"/>
                <a:ea typeface="Calibri" panose="020F0502020204030204" pitchFamily="34" charset="0"/>
                <a:cs typeface="Calibri" panose="020F0502020204030204" pitchFamily="34" charset="0"/>
              </a:rPr>
              <a:t> = ln(p/q), where q = 1-p.  We find:</a:t>
            </a:r>
            <a:endParaRPr kumimoji="0" lang="en-US" altLang="en-US" sz="2400" b="0" i="0" u="none" strike="noStrike" cap="none" normalizeH="0" baseline="0">
              <a:ln>
                <a:noFill/>
              </a:ln>
              <a:solidFill>
                <a:schemeClr val="tx1"/>
              </a:solidFill>
              <a:effectLst/>
              <a:latin typeface="Arial" panose="020B0604020202020204" pitchFamily="34" charset="0"/>
            </a:endParaRPr>
          </a:p>
        </p:txBody>
      </p:sp>
      <p:graphicFrame>
        <p:nvGraphicFramePr>
          <p:cNvPr id="13" name="Object 12">
            <a:extLst>
              <a:ext uri="{FF2B5EF4-FFF2-40B4-BE49-F238E27FC236}">
                <a16:creationId xmlns:a16="http://schemas.microsoft.com/office/drawing/2014/main" id="{34249111-FDDE-3C8C-56D2-D49B72B1567E}"/>
              </a:ext>
            </a:extLst>
          </p:cNvPr>
          <p:cNvGraphicFramePr>
            <a:graphicFrameLocks noChangeAspect="1"/>
          </p:cNvGraphicFramePr>
          <p:nvPr>
            <p:extLst>
              <p:ext uri="{D42A27DB-BD31-4B8C-83A1-F6EECF244321}">
                <p14:modId xmlns:p14="http://schemas.microsoft.com/office/powerpoint/2010/main" val="2632214168"/>
              </p:ext>
            </p:extLst>
          </p:nvPr>
        </p:nvGraphicFramePr>
        <p:xfrm>
          <a:off x="490896" y="4863790"/>
          <a:ext cx="3776663" cy="587375"/>
        </p:xfrm>
        <a:graphic>
          <a:graphicData uri="http://schemas.openxmlformats.org/presentationml/2006/ole">
            <mc:AlternateContent xmlns:mc="http://schemas.openxmlformats.org/markup-compatibility/2006">
              <mc:Choice xmlns:v="urn:schemas-microsoft-com:vml" Requires="v">
                <p:oleObj name="Equation" r:id="rId4" imgW="2781000" imgH="431640" progId="Equation.DSMT4">
                  <p:embed/>
                </p:oleObj>
              </mc:Choice>
              <mc:Fallback>
                <p:oleObj name="Equation" r:id="rId4" imgW="2781000" imgH="431640" progId="Equation.DSMT4">
                  <p:embed/>
                  <p:pic>
                    <p:nvPicPr>
                      <p:cNvPr id="13" name="Object 12">
                        <a:extLst>
                          <a:ext uri="{FF2B5EF4-FFF2-40B4-BE49-F238E27FC236}">
                            <a16:creationId xmlns:a16="http://schemas.microsoft.com/office/drawing/2014/main" id="{34249111-FDDE-3C8C-56D2-D49B72B1567E}"/>
                          </a:ext>
                        </a:extLst>
                      </p:cNvPr>
                      <p:cNvPicPr/>
                      <p:nvPr/>
                    </p:nvPicPr>
                    <p:blipFill>
                      <a:blip r:embed="rId5"/>
                      <a:stretch>
                        <a:fillRect/>
                      </a:stretch>
                    </p:blipFill>
                    <p:spPr>
                      <a:xfrm>
                        <a:off x="490896" y="4863790"/>
                        <a:ext cx="3776663" cy="587375"/>
                      </a:xfrm>
                      <a:prstGeom prst="rect">
                        <a:avLst/>
                      </a:prstGeom>
                      <a:solidFill>
                        <a:srgbClr val="FFCCFF"/>
                      </a:solidFill>
                    </p:spPr>
                  </p:pic>
                </p:oleObj>
              </mc:Fallback>
            </mc:AlternateContent>
          </a:graphicData>
        </a:graphic>
      </p:graphicFrame>
      <p:sp>
        <p:nvSpPr>
          <p:cNvPr id="16" name="TextBox 15">
            <a:extLst>
              <a:ext uri="{FF2B5EF4-FFF2-40B4-BE49-F238E27FC236}">
                <a16:creationId xmlns:a16="http://schemas.microsoft.com/office/drawing/2014/main" id="{A50B044C-464C-683C-014A-4FF9E586B001}"/>
              </a:ext>
            </a:extLst>
          </p:cNvPr>
          <p:cNvSpPr txBox="1"/>
          <p:nvPr/>
        </p:nvSpPr>
        <p:spPr>
          <a:xfrm>
            <a:off x="393292" y="5596092"/>
            <a:ext cx="4875422"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If we minimize </a:t>
            </a:r>
            <a:r>
              <a:rPr lang="en-US" sz="1600">
                <a:latin typeface="Calibri" panose="020F0502020204030204" pitchFamily="34" charset="0"/>
                <a:ea typeface="Calibri" panose="020F0502020204030204" pitchFamily="34" charset="0"/>
                <a:cs typeface="Times New Roman" panose="02020603050405020304" pitchFamily="18" charset="0"/>
              </a:rPr>
              <a:t>LL</a:t>
            </a:r>
            <a:r>
              <a:rPr lang="en-US" sz="1600" baseline="-25000">
                <a:latin typeface="Calibri" panose="020F0502020204030204" pitchFamily="34" charset="0"/>
                <a:ea typeface="Calibri" panose="020F0502020204030204" pitchFamily="34" charset="0"/>
                <a:cs typeface="Times New Roman" panose="02020603050405020304" pitchFamily="18" charset="0"/>
              </a:rPr>
              <a:t>f</a:t>
            </a:r>
            <a:r>
              <a:rPr lang="en-US" sz="1600">
                <a:effectLst/>
                <a:latin typeface="Calibri" panose="020F0502020204030204" pitchFamily="34" charset="0"/>
                <a:ea typeface="Calibri" panose="020F0502020204030204" pitchFamily="34" charset="0"/>
                <a:cs typeface="Times New Roman" panose="02020603050405020304" pitchFamily="18"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w/r to </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we’ll see that:</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Object 2">
            <a:extLst>
              <a:ext uri="{FF2B5EF4-FFF2-40B4-BE49-F238E27FC236}">
                <a16:creationId xmlns:a16="http://schemas.microsoft.com/office/drawing/2014/main" id="{E1205B26-B996-4F98-B8C7-C93DA46B3074}"/>
              </a:ext>
            </a:extLst>
          </p:cNvPr>
          <p:cNvGraphicFramePr>
            <a:graphicFrameLocks noChangeAspect="1"/>
          </p:cNvGraphicFramePr>
          <p:nvPr>
            <p:extLst>
              <p:ext uri="{D42A27DB-BD31-4B8C-83A1-F6EECF244321}">
                <p14:modId xmlns:p14="http://schemas.microsoft.com/office/powerpoint/2010/main" val="3762366366"/>
              </p:ext>
            </p:extLst>
          </p:nvPr>
        </p:nvGraphicFramePr>
        <p:xfrm>
          <a:off x="393292" y="3115593"/>
          <a:ext cx="3343903" cy="584775"/>
        </p:xfrm>
        <a:graphic>
          <a:graphicData uri="http://schemas.openxmlformats.org/presentationml/2006/ole">
            <mc:AlternateContent xmlns:mc="http://schemas.openxmlformats.org/markup-compatibility/2006">
              <mc:Choice xmlns:v="urn:schemas-microsoft-com:vml" Requires="v">
                <p:oleObj name="Equation" r:id="rId6" imgW="2463480" imgH="431640" progId="Equation.DSMT4">
                  <p:embed/>
                </p:oleObj>
              </mc:Choice>
              <mc:Fallback>
                <p:oleObj name="Equation" r:id="rId6" imgW="2463480" imgH="431640" progId="Equation.DSMT4">
                  <p:embed/>
                  <p:pic>
                    <p:nvPicPr>
                      <p:cNvPr id="0" name=""/>
                      <p:cNvPicPr/>
                      <p:nvPr/>
                    </p:nvPicPr>
                    <p:blipFill>
                      <a:blip r:embed="rId7"/>
                      <a:stretch>
                        <a:fillRect/>
                      </a:stretch>
                    </p:blipFill>
                    <p:spPr>
                      <a:xfrm>
                        <a:off x="393292" y="3115593"/>
                        <a:ext cx="3343903" cy="584775"/>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7C3463F6-4209-9628-4CE1-DAD084287778}"/>
              </a:ext>
            </a:extLst>
          </p:cNvPr>
          <p:cNvGraphicFramePr>
            <a:graphicFrameLocks noChangeAspect="1"/>
          </p:cNvGraphicFramePr>
          <p:nvPr>
            <p:extLst>
              <p:ext uri="{D42A27DB-BD31-4B8C-83A1-F6EECF244321}">
                <p14:modId xmlns:p14="http://schemas.microsoft.com/office/powerpoint/2010/main" val="3532495164"/>
              </p:ext>
            </p:extLst>
          </p:nvPr>
        </p:nvGraphicFramePr>
        <p:xfrm>
          <a:off x="490896" y="6070632"/>
          <a:ext cx="4875422" cy="585294"/>
        </p:xfrm>
        <a:graphic>
          <a:graphicData uri="http://schemas.openxmlformats.org/presentationml/2006/ole">
            <mc:AlternateContent xmlns:mc="http://schemas.openxmlformats.org/markup-compatibility/2006">
              <mc:Choice xmlns:v="urn:schemas-microsoft-com:vml" Requires="v">
                <p:oleObj name="Equation" r:id="rId8" imgW="3808116" imgH="457855" progId="Equation.DSMT4">
                  <p:embed/>
                </p:oleObj>
              </mc:Choice>
              <mc:Fallback>
                <p:oleObj name="Equation" r:id="rId8" imgW="3808116" imgH="457855" progId="Equation.DSMT4">
                  <p:embed/>
                  <p:pic>
                    <p:nvPicPr>
                      <p:cNvPr id="0" name=""/>
                      <p:cNvPicPr/>
                      <p:nvPr/>
                    </p:nvPicPr>
                    <p:blipFill>
                      <a:blip r:embed="rId9"/>
                      <a:stretch>
                        <a:fillRect/>
                      </a:stretch>
                    </p:blipFill>
                    <p:spPr>
                      <a:xfrm>
                        <a:off x="490896" y="6070632"/>
                        <a:ext cx="4875422" cy="585294"/>
                      </a:xfrm>
                      <a:prstGeom prst="rect">
                        <a:avLst/>
                      </a:prstGeom>
                      <a:solidFill>
                        <a:srgbClr val="FFCCFF"/>
                      </a:solidFill>
                    </p:spPr>
                  </p:pic>
                </p:oleObj>
              </mc:Fallback>
            </mc:AlternateContent>
          </a:graphicData>
        </a:graphic>
      </p:graphicFrame>
      <p:sp>
        <p:nvSpPr>
          <p:cNvPr id="5" name="TextBox 4">
            <a:extLst>
              <a:ext uri="{FF2B5EF4-FFF2-40B4-BE49-F238E27FC236}">
                <a16:creationId xmlns:a16="http://schemas.microsoft.com/office/drawing/2014/main" id="{CA086242-AAF6-62A6-4CD3-0355189AAF72}"/>
              </a:ext>
            </a:extLst>
          </p:cNvPr>
          <p:cNvSpPr txBox="1"/>
          <p:nvPr/>
        </p:nvSpPr>
        <p:spPr>
          <a:xfrm>
            <a:off x="6007296" y="6040616"/>
            <a:ext cx="3235027" cy="584775"/>
          </a:xfrm>
          <a:prstGeom prst="rect">
            <a:avLst/>
          </a:prstGeom>
          <a:noFill/>
          <a:ln w="19050">
            <a:solidFill>
              <a:srgbClr val="FF0066"/>
            </a:solidFill>
          </a:ln>
        </p:spPr>
        <p:txBody>
          <a:bodyPr wrap="square" rtlCol="0">
            <a:spAutoFit/>
          </a:bodyPr>
          <a:lstStyle/>
          <a:p>
            <a:r>
              <a:rPr lang="en-US" sz="1600"/>
              <a:t>p</a:t>
            </a:r>
            <a:r>
              <a:rPr lang="en-US" sz="1600" baseline="30000"/>
              <a:t>(0)</a:t>
            </a:r>
            <a:r>
              <a:rPr lang="en-US" sz="1600"/>
              <a:t> and q</a:t>
            </a:r>
            <a:r>
              <a:rPr lang="en-US" sz="1600" baseline="30000"/>
              <a:t>(0)</a:t>
            </a:r>
            <a:r>
              <a:rPr lang="en-US" sz="1600"/>
              <a:t> are just the overall odds of the event happening or not.</a:t>
            </a:r>
          </a:p>
        </p:txBody>
      </p:sp>
    </p:spTree>
    <p:extLst>
      <p:ext uri="{BB962C8B-B14F-4D97-AF65-F5344CB8AC3E}">
        <p14:creationId xmlns:p14="http://schemas.microsoft.com/office/powerpoint/2010/main" val="428935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157315" y="718505"/>
            <a:ext cx="1543666" cy="338554"/>
          </a:xfrm>
          <a:prstGeom prst="rect">
            <a:avLst/>
          </a:prstGeom>
          <a:noFill/>
        </p:spPr>
        <p:txBody>
          <a:bodyPr wrap="square" rtlCol="0">
            <a:spAutoFit/>
          </a:bodyPr>
          <a:lstStyle/>
          <a:p>
            <a:r>
              <a:rPr lang="en-US" sz="1600" b="1" i="1">
                <a:solidFill>
                  <a:srgbClr val="0000FF"/>
                </a:solidFill>
              </a:rPr>
              <a:t>1</a:t>
            </a:r>
            <a:r>
              <a:rPr lang="en-US" sz="1600" b="1" i="1" baseline="30000">
                <a:solidFill>
                  <a:srgbClr val="0000FF"/>
                </a:solidFill>
              </a:rPr>
              <a:t>st</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157314" y="977093"/>
            <a:ext cx="11375924" cy="584775"/>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So we’d like to construct a tree to improve this classification.  So we’ll look for an increment,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that we can add to our present prediction, </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to get a new prediction:</a:t>
            </a:r>
            <a:r>
              <a:rPr lang="el-GR" sz="1600">
                <a:effectLst/>
                <a:latin typeface="Calibri" panose="020F0502020204030204" pitchFamily="34" charset="0"/>
                <a:ea typeface="Calibri" panose="020F0502020204030204" pitchFamily="34" charset="0"/>
                <a:cs typeface="Calibri" panose="020F0502020204030204" pitchFamily="34" charset="0"/>
              </a:rPr>
              <a:t> 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And we’ll fill this into </a:t>
            </a:r>
            <a:r>
              <a:rPr lang="en-US" sz="1600">
                <a:latin typeface="Calibri" panose="020F0502020204030204" pitchFamily="34" charset="0"/>
                <a:ea typeface="Calibri" panose="020F0502020204030204" pitchFamily="34" charset="0"/>
                <a:cs typeface="Times New Roman" panose="02020603050405020304" pitchFamily="18" charset="0"/>
              </a:rPr>
              <a:t>LL</a:t>
            </a:r>
            <a:r>
              <a:rPr lang="en-US" sz="1600" baseline="-25000">
                <a:latin typeface="Calibri" panose="020F0502020204030204" pitchFamily="34" charset="0"/>
                <a:ea typeface="Calibri" panose="020F0502020204030204" pitchFamily="34" charset="0"/>
                <a:cs typeface="Times New Roman" panose="02020603050405020304" pitchFamily="18" charset="0"/>
              </a:rPr>
              <a:t>f</a:t>
            </a:r>
            <a:r>
              <a:rPr lang="en-US" sz="1600">
                <a:effectLst/>
                <a:latin typeface="Calibri" panose="020F0502020204030204" pitchFamily="34" charset="0"/>
                <a:ea typeface="Calibri" panose="020F0502020204030204" pitchFamily="34" charset="0"/>
                <a:cs typeface="Times New Roman" panose="02020603050405020304" pitchFamily="18"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λ </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8" name="Object 17">
            <a:extLst>
              <a:ext uri="{FF2B5EF4-FFF2-40B4-BE49-F238E27FC236}">
                <a16:creationId xmlns:a16="http://schemas.microsoft.com/office/drawing/2014/main" id="{AF967FE5-AC25-74C7-7FE7-74A93127A2DF}"/>
              </a:ext>
            </a:extLst>
          </p:cNvPr>
          <p:cNvGraphicFramePr>
            <a:graphicFrameLocks noChangeAspect="1"/>
          </p:cNvGraphicFramePr>
          <p:nvPr>
            <p:extLst>
              <p:ext uri="{D42A27DB-BD31-4B8C-83A1-F6EECF244321}">
                <p14:modId xmlns:p14="http://schemas.microsoft.com/office/powerpoint/2010/main" val="406634103"/>
              </p:ext>
            </p:extLst>
          </p:nvPr>
        </p:nvGraphicFramePr>
        <p:xfrm>
          <a:off x="263525" y="1706563"/>
          <a:ext cx="7427913" cy="579437"/>
        </p:xfrm>
        <a:graphic>
          <a:graphicData uri="http://schemas.openxmlformats.org/presentationml/2006/ole">
            <mc:AlternateContent xmlns:mc="http://schemas.openxmlformats.org/markup-compatibility/2006">
              <mc:Choice xmlns:v="urn:schemas-microsoft-com:vml" Requires="v">
                <p:oleObj name="Equation" r:id="rId2" imgW="5537160" imgH="431640" progId="Equation.DSMT4">
                  <p:embed/>
                </p:oleObj>
              </mc:Choice>
              <mc:Fallback>
                <p:oleObj name="Equation" r:id="rId2" imgW="5537160" imgH="431640" progId="Equation.DSMT4">
                  <p:embed/>
                  <p:pic>
                    <p:nvPicPr>
                      <p:cNvPr id="18" name="Object 17">
                        <a:extLst>
                          <a:ext uri="{FF2B5EF4-FFF2-40B4-BE49-F238E27FC236}">
                            <a16:creationId xmlns:a16="http://schemas.microsoft.com/office/drawing/2014/main" id="{AF967FE5-AC25-74C7-7FE7-74A93127A2DF}"/>
                          </a:ext>
                        </a:extLst>
                      </p:cNvPr>
                      <p:cNvPicPr/>
                      <p:nvPr/>
                    </p:nvPicPr>
                    <p:blipFill>
                      <a:blip r:embed="rId3"/>
                      <a:stretch>
                        <a:fillRect/>
                      </a:stretch>
                    </p:blipFill>
                    <p:spPr>
                      <a:xfrm>
                        <a:off x="263525" y="1706563"/>
                        <a:ext cx="7427913" cy="579437"/>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7827703B-1809-EBFC-F5F6-530311E5AFEA}"/>
              </a:ext>
            </a:extLst>
          </p:cNvPr>
          <p:cNvSpPr txBox="1"/>
          <p:nvPr/>
        </p:nvSpPr>
        <p:spPr>
          <a:xfrm>
            <a:off x="153884" y="4882533"/>
            <a:ext cx="3433612"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Putting into leaves, this simplifies to:</a:t>
            </a:r>
            <a:endParaRPr lang="en-US" sz="1600"/>
          </a:p>
        </p:txBody>
      </p:sp>
      <p:sp>
        <p:nvSpPr>
          <p:cNvPr id="25" name="TextBox 24">
            <a:extLst>
              <a:ext uri="{FF2B5EF4-FFF2-40B4-BE49-F238E27FC236}">
                <a16:creationId xmlns:a16="http://schemas.microsoft.com/office/drawing/2014/main" id="{E7AFC528-8C9E-8746-F504-E93806A3519D}"/>
              </a:ext>
            </a:extLst>
          </p:cNvPr>
          <p:cNvSpPr txBox="1"/>
          <p:nvPr/>
        </p:nvSpPr>
        <p:spPr>
          <a:xfrm>
            <a:off x="157313" y="2423553"/>
            <a:ext cx="11474247" cy="830997"/>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Now we’ll look to classify these increments </a:t>
            </a:r>
            <a:r>
              <a:rPr lang="en-US" sz="1600">
                <a:effectLst/>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600">
                <a:effectLst/>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Ll,j </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baseline="-25000">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rPr>
              <a:t>into some assortment of leaves, </a:t>
            </a:r>
            <a:r>
              <a:rPr lang="en-US" sz="1600">
                <a:effectLst/>
                <a:latin typeface="Calibri" panose="020F0502020204030204" pitchFamily="34" charset="0"/>
                <a:ea typeface="Calibri" panose="020F0502020204030204" pitchFamily="34" charset="0"/>
              </a:rPr>
              <a:t>L = {L</a:t>
            </a:r>
            <a:r>
              <a:rPr lang="en-US" sz="1600" baseline="-25000">
                <a:effectLst/>
                <a:latin typeface="Calibri" panose="020F0502020204030204" pitchFamily="34" charset="0"/>
                <a:ea typeface="Calibri" panose="020F0502020204030204" pitchFamily="34" charset="0"/>
              </a:rPr>
              <a:t>1</a:t>
            </a:r>
            <a:r>
              <a:rPr lang="en-US" sz="1600">
                <a:effectLst/>
                <a:latin typeface="Calibri" panose="020F0502020204030204" pitchFamily="34" charset="0"/>
                <a:ea typeface="Calibri" panose="020F0502020204030204" pitchFamily="34" charset="0"/>
              </a:rPr>
              <a:t>, L</a:t>
            </a:r>
            <a:r>
              <a:rPr lang="en-US" sz="1600" baseline="-25000">
                <a:effectLst/>
                <a:latin typeface="Calibri" panose="020F0502020204030204" pitchFamily="34" charset="0"/>
                <a:ea typeface="Calibri" panose="020F0502020204030204" pitchFamily="34" charset="0"/>
              </a:rPr>
              <a:t>2</a:t>
            </a:r>
            <a:r>
              <a:rPr lang="en-US" sz="1600">
                <a:effectLst/>
                <a:latin typeface="Calibri" panose="020F0502020204030204" pitchFamily="34" charset="0"/>
                <a:ea typeface="Calibri" panose="020F0502020204030204" pitchFamily="34" charset="0"/>
              </a:rPr>
              <a:t>, …} that minimizes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rPr>
              <a:t>LL</a:t>
            </a:r>
            <a:r>
              <a:rPr lang="en-US" sz="1600" baseline="-25000">
                <a:effectLst/>
                <a:latin typeface="Calibri" panose="020F0502020204030204" pitchFamily="34" charset="0"/>
                <a:ea typeface="Calibri" panose="020F0502020204030204" pitchFamily="34" charset="0"/>
              </a:rPr>
              <a:t>f</a:t>
            </a:r>
            <a:r>
              <a:rPr lang="en-US" sz="1600" baseline="30000">
                <a:effectLst/>
                <a:latin typeface="Calibri" panose="020F0502020204030204" pitchFamily="34" charset="0"/>
                <a:ea typeface="Calibri" panose="020F0502020204030204" pitchFamily="34" charset="0"/>
              </a:rPr>
              <a:t>(1)</a:t>
            </a:r>
            <a:r>
              <a:rPr lang="en-US" sz="1600">
                <a:effectLst/>
                <a:latin typeface="Calibri" panose="020F0502020204030204" pitchFamily="34" charset="0"/>
                <a:ea typeface="Calibri" panose="020F0502020204030204" pitchFamily="34"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Calibri" panose="020F0502020204030204" pitchFamily="34" charset="0"/>
              </a:rPr>
              <a:t>(1)</a:t>
            </a:r>
            <a:r>
              <a:rPr lang="en-US" sz="1600">
                <a:effectLst/>
                <a:latin typeface="Calibri" panose="020F0502020204030204" pitchFamily="34" charset="0"/>
                <a:ea typeface="Calibri" panose="020F0502020204030204" pitchFamily="34" charset="0"/>
                <a:cs typeface="Calibri" panose="020F0502020204030204" pitchFamily="34" charset="0"/>
              </a:rPr>
              <a:t>) [same as minimizing </a:t>
            </a:r>
            <a:r>
              <a:rPr lang="en-US" sz="1600">
                <a:effectLst/>
                <a:latin typeface="Calibri" panose="020F0502020204030204" pitchFamily="34" charset="0"/>
                <a:ea typeface="Calibri" panose="020F0502020204030204" pitchFamily="34" charset="0"/>
              </a:rPr>
              <a:t>LL</a:t>
            </a:r>
            <a:r>
              <a:rPr lang="en-US" sz="1600" baseline="-25000">
                <a:effectLst/>
                <a:latin typeface="Calibri" panose="020F0502020204030204" pitchFamily="34" charset="0"/>
                <a:ea typeface="Calibri" panose="020F0502020204030204" pitchFamily="34" charset="0"/>
              </a:rPr>
              <a:t>f</a:t>
            </a:r>
            <a:r>
              <a:rPr lang="en-US" sz="1600">
                <a:effectLst/>
                <a:latin typeface="Calibri" panose="020F0502020204030204" pitchFamily="34" charset="0"/>
                <a:ea typeface="Calibri" panose="020F0502020204030204" pitchFamily="34"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Calibri" panose="020F0502020204030204" pitchFamily="34" charset="0"/>
              </a:rPr>
              <a:t>(1)</a:t>
            </a:r>
            <a:r>
              <a:rPr lang="en-US" sz="1600">
                <a:effectLst/>
                <a:latin typeface="Calibri" panose="020F0502020204030204" pitchFamily="34" charset="0"/>
                <a:ea typeface="Calibri" panose="020F0502020204030204" pitchFamily="34" charset="0"/>
                <a:cs typeface="Calibri" panose="020F0502020204030204" pitchFamily="34" charset="0"/>
              </a:rPr>
              <a:t>), since that crossed out term is a constant].  And to facilitate this, going to expand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Calibri" panose="020F0502020204030204" pitchFamily="34" charset="0"/>
              </a:rPr>
              <a:t>LL</a:t>
            </a:r>
            <a:r>
              <a:rPr lang="en-US" sz="1600" baseline="-25000">
                <a:effectLst/>
                <a:latin typeface="Calibri" panose="020F0502020204030204" pitchFamily="34" charset="0"/>
                <a:ea typeface="Calibri" panose="020F0502020204030204" pitchFamily="34" charset="0"/>
                <a:cs typeface="Calibri" panose="020F0502020204030204" pitchFamily="34" charset="0"/>
              </a:rPr>
              <a:t>f</a:t>
            </a:r>
            <a:r>
              <a:rPr lang="en-US" sz="1600" baseline="30000">
                <a:effectLst/>
                <a:latin typeface="Calibri" panose="020F0502020204030204" pitchFamily="34" charset="0"/>
                <a:ea typeface="Calibri" panose="020F0502020204030204" pitchFamily="34" charset="0"/>
                <a:cs typeface="Calibri" panose="020F0502020204030204" pitchFamily="34" charset="0"/>
              </a:rPr>
              <a:t>(1)</a:t>
            </a:r>
            <a:r>
              <a:rPr lang="en-US" sz="1600">
                <a:effectLst/>
                <a:latin typeface="Calibri" panose="020F0502020204030204" pitchFamily="34" charset="0"/>
                <a:ea typeface="Calibri" panose="020F0502020204030204" pitchFamily="34" charset="0"/>
                <a:cs typeface="Calibri" panose="020F0502020204030204" pitchFamily="34" charset="0"/>
              </a:rPr>
              <a:t> to second order in </a:t>
            </a:r>
            <a:r>
              <a:rPr lang="el-GR" sz="1600">
                <a:effectLst/>
                <a:latin typeface="Calibri" panose="020F0502020204030204" pitchFamily="34" charset="0"/>
                <a:ea typeface="Calibri" panose="020F0502020204030204" pitchFamily="34" charset="0"/>
                <a:cs typeface="Calibri" panose="020F0502020204030204" pitchFamily="34" charset="0"/>
              </a:rPr>
              <a:t>Δλ</a:t>
            </a:r>
            <a:r>
              <a:rPr lang="en-US" sz="1600" baseline="30000">
                <a:effectLst/>
                <a:latin typeface="Calibri" panose="020F0502020204030204" pitchFamily="34" charset="0"/>
                <a:ea typeface="Calibri" panose="020F0502020204030204" pitchFamily="34" charset="0"/>
                <a:cs typeface="Calibri" panose="020F0502020204030204" pitchFamily="34" charset="0"/>
              </a:rPr>
              <a:t>(1)</a:t>
            </a:r>
            <a:r>
              <a:rPr lang="en-US" sz="1600">
                <a:effectLst/>
                <a:latin typeface="Calibri" panose="020F0502020204030204" pitchFamily="34" charset="0"/>
                <a:ea typeface="Calibri" panose="020F0502020204030204" pitchFamily="34" charset="0"/>
                <a:cs typeface="Calibri" panose="020F0502020204030204" pitchFamily="34" charset="0"/>
              </a:rPr>
              <a:t>.  So,</a:t>
            </a:r>
            <a:endParaRPr lang="en-US" sz="1600"/>
          </a:p>
        </p:txBody>
      </p:sp>
      <p:graphicFrame>
        <p:nvGraphicFramePr>
          <p:cNvPr id="3" name="Object 2">
            <a:extLst>
              <a:ext uri="{FF2B5EF4-FFF2-40B4-BE49-F238E27FC236}">
                <a16:creationId xmlns:a16="http://schemas.microsoft.com/office/drawing/2014/main" id="{4F629F34-AE3D-9046-22EF-C802E7E131BE}"/>
              </a:ext>
            </a:extLst>
          </p:cNvPr>
          <p:cNvGraphicFramePr>
            <a:graphicFrameLocks noChangeAspect="1"/>
          </p:cNvGraphicFramePr>
          <p:nvPr>
            <p:extLst>
              <p:ext uri="{D42A27DB-BD31-4B8C-83A1-F6EECF244321}">
                <p14:modId xmlns:p14="http://schemas.microsoft.com/office/powerpoint/2010/main" val="2631189944"/>
              </p:ext>
            </p:extLst>
          </p:nvPr>
        </p:nvGraphicFramePr>
        <p:xfrm>
          <a:off x="284675" y="3289266"/>
          <a:ext cx="10334626" cy="1417638"/>
        </p:xfrm>
        <a:graphic>
          <a:graphicData uri="http://schemas.openxmlformats.org/presentationml/2006/ole">
            <mc:AlternateContent xmlns:mc="http://schemas.openxmlformats.org/markup-compatibility/2006">
              <mc:Choice xmlns:v="urn:schemas-microsoft-com:vml" Requires="v">
                <p:oleObj name="Equation" r:id="rId4" imgW="7949880" imgH="1091880" progId="Equation.DSMT4">
                  <p:embed/>
                </p:oleObj>
              </mc:Choice>
              <mc:Fallback>
                <p:oleObj name="Equation" r:id="rId4" imgW="7949880" imgH="1091880" progId="Equation.DSMT4">
                  <p:embed/>
                  <p:pic>
                    <p:nvPicPr>
                      <p:cNvPr id="3" name="Object 2">
                        <a:extLst>
                          <a:ext uri="{FF2B5EF4-FFF2-40B4-BE49-F238E27FC236}">
                            <a16:creationId xmlns:a16="http://schemas.microsoft.com/office/drawing/2014/main" id="{4F629F34-AE3D-9046-22EF-C802E7E131BE}"/>
                          </a:ext>
                        </a:extLst>
                      </p:cNvPr>
                      <p:cNvPicPr/>
                      <p:nvPr/>
                    </p:nvPicPr>
                    <p:blipFill>
                      <a:blip r:embed="rId5"/>
                      <a:stretch>
                        <a:fillRect/>
                      </a:stretch>
                    </p:blipFill>
                    <p:spPr>
                      <a:xfrm>
                        <a:off x="284675" y="3289266"/>
                        <a:ext cx="10334626" cy="1417638"/>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52F4689D-0D03-BAA4-CC00-38B2C2BDAF2D}"/>
              </a:ext>
            </a:extLst>
          </p:cNvPr>
          <p:cNvGraphicFramePr>
            <a:graphicFrameLocks noChangeAspect="1"/>
          </p:cNvGraphicFramePr>
          <p:nvPr>
            <p:extLst>
              <p:ext uri="{D42A27DB-BD31-4B8C-83A1-F6EECF244321}">
                <p14:modId xmlns:p14="http://schemas.microsoft.com/office/powerpoint/2010/main" val="4230525885"/>
              </p:ext>
            </p:extLst>
          </p:nvPr>
        </p:nvGraphicFramePr>
        <p:xfrm>
          <a:off x="242830" y="5360716"/>
          <a:ext cx="7353300" cy="1322388"/>
        </p:xfrm>
        <a:graphic>
          <a:graphicData uri="http://schemas.openxmlformats.org/presentationml/2006/ole">
            <mc:AlternateContent xmlns:mc="http://schemas.openxmlformats.org/markup-compatibility/2006">
              <mc:Choice xmlns:v="urn:schemas-microsoft-com:vml" Requires="v">
                <p:oleObj name="Equation" r:id="rId6" imgW="5790960" imgH="1041120" progId="Equation.DSMT4">
                  <p:embed/>
                </p:oleObj>
              </mc:Choice>
              <mc:Fallback>
                <p:oleObj name="Equation" r:id="rId6" imgW="5790960" imgH="1041120" progId="Equation.DSMT4">
                  <p:embed/>
                  <p:pic>
                    <p:nvPicPr>
                      <p:cNvPr id="5" name="Object 4">
                        <a:extLst>
                          <a:ext uri="{FF2B5EF4-FFF2-40B4-BE49-F238E27FC236}">
                            <a16:creationId xmlns:a16="http://schemas.microsoft.com/office/drawing/2014/main" id="{52F4689D-0D03-BAA4-CC00-38B2C2BDAF2D}"/>
                          </a:ext>
                        </a:extLst>
                      </p:cNvPr>
                      <p:cNvPicPr/>
                      <p:nvPr/>
                    </p:nvPicPr>
                    <p:blipFill>
                      <a:blip r:embed="rId7"/>
                      <a:stretch>
                        <a:fillRect/>
                      </a:stretch>
                    </p:blipFill>
                    <p:spPr>
                      <a:xfrm>
                        <a:off x="242830" y="5360716"/>
                        <a:ext cx="7353300" cy="1322388"/>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0BF5B444-0542-B7ED-479F-05E9B377D840}"/>
              </a:ext>
            </a:extLst>
          </p:cNvPr>
          <p:cNvSpPr txBox="1"/>
          <p:nvPr/>
        </p:nvSpPr>
        <p:spPr>
          <a:xfrm>
            <a:off x="4350772" y="4871316"/>
            <a:ext cx="3598607"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And minimizing w/r to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a:effectLst/>
                <a:latin typeface="Calibri" panose="020F0502020204030204" pitchFamily="34" charset="0"/>
                <a:ea typeface="Calibri" panose="020F0502020204030204" pitchFamily="34" charset="0"/>
                <a:cs typeface="Times New Roman" panose="02020603050405020304" pitchFamily="18" charset="0"/>
              </a:rPr>
              <a:t>.  We find,  </a:t>
            </a:r>
            <a:endParaRPr lang="en-US" sz="1600"/>
          </a:p>
        </p:txBody>
      </p:sp>
      <p:graphicFrame>
        <p:nvGraphicFramePr>
          <p:cNvPr id="8" name="Object 7">
            <a:extLst>
              <a:ext uri="{FF2B5EF4-FFF2-40B4-BE49-F238E27FC236}">
                <a16:creationId xmlns:a16="http://schemas.microsoft.com/office/drawing/2014/main" id="{25797F82-FE11-FAB8-80AE-7D00B3A2879D}"/>
              </a:ext>
            </a:extLst>
          </p:cNvPr>
          <p:cNvGraphicFramePr>
            <a:graphicFrameLocks noChangeAspect="1"/>
          </p:cNvGraphicFramePr>
          <p:nvPr>
            <p:extLst>
              <p:ext uri="{D42A27DB-BD31-4B8C-83A1-F6EECF244321}">
                <p14:modId xmlns:p14="http://schemas.microsoft.com/office/powerpoint/2010/main" val="51743737"/>
              </p:ext>
            </p:extLst>
          </p:nvPr>
        </p:nvGraphicFramePr>
        <p:xfrm>
          <a:off x="8131278" y="4284391"/>
          <a:ext cx="3906838" cy="2398713"/>
        </p:xfrm>
        <a:graphic>
          <a:graphicData uri="http://schemas.openxmlformats.org/presentationml/2006/ole">
            <mc:AlternateContent xmlns:mc="http://schemas.openxmlformats.org/markup-compatibility/2006">
              <mc:Choice xmlns:v="urn:schemas-microsoft-com:vml" Requires="v">
                <p:oleObj name="Equation" r:id="rId8" imgW="3060360" imgH="1879560" progId="Equation.DSMT4">
                  <p:embed/>
                </p:oleObj>
              </mc:Choice>
              <mc:Fallback>
                <p:oleObj name="Equation" r:id="rId8" imgW="3060360" imgH="1879560" progId="Equation.DSMT4">
                  <p:embed/>
                  <p:pic>
                    <p:nvPicPr>
                      <p:cNvPr id="8" name="Object 7">
                        <a:extLst>
                          <a:ext uri="{FF2B5EF4-FFF2-40B4-BE49-F238E27FC236}">
                            <a16:creationId xmlns:a16="http://schemas.microsoft.com/office/drawing/2014/main" id="{25797F82-FE11-FAB8-80AE-7D00B3A2879D}"/>
                          </a:ext>
                        </a:extLst>
                      </p:cNvPr>
                      <p:cNvPicPr/>
                      <p:nvPr/>
                    </p:nvPicPr>
                    <p:blipFill>
                      <a:blip r:embed="rId9"/>
                      <a:stretch>
                        <a:fillRect/>
                      </a:stretch>
                    </p:blipFill>
                    <p:spPr>
                      <a:xfrm>
                        <a:off x="8131278" y="4284391"/>
                        <a:ext cx="3906838" cy="2398713"/>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1010037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052F2B-711D-ABB9-7516-516C495F2FC8}"/>
              </a:ext>
            </a:extLst>
          </p:cNvPr>
          <p:cNvPicPr>
            <a:picLocks noChangeAspect="1"/>
          </p:cNvPicPr>
          <p:nvPr/>
        </p:nvPicPr>
        <p:blipFill>
          <a:blip r:embed="rId2"/>
          <a:stretch>
            <a:fillRect/>
          </a:stretch>
        </p:blipFill>
        <p:spPr>
          <a:xfrm>
            <a:off x="4526715" y="2098736"/>
            <a:ext cx="7528497" cy="4663822"/>
          </a:xfrm>
          <a:prstGeom prst="rect">
            <a:avLst/>
          </a:prstGeom>
        </p:spPr>
      </p:pic>
      <p:sp>
        <p:nvSpPr>
          <p:cNvPr id="4" name="TextBox 3">
            <a:extLst>
              <a:ext uri="{FF2B5EF4-FFF2-40B4-BE49-F238E27FC236}">
                <a16:creationId xmlns:a16="http://schemas.microsoft.com/office/drawing/2014/main" id="{FD9A8FEC-0C5D-A29B-73F8-59888F63F925}"/>
              </a:ext>
            </a:extLst>
          </p:cNvPr>
          <p:cNvSpPr txBox="1"/>
          <p:nvPr/>
        </p:nvSpPr>
        <p:spPr>
          <a:xfrm>
            <a:off x="242488" y="702451"/>
            <a:ext cx="1075292" cy="338554"/>
          </a:xfrm>
          <a:prstGeom prst="rect">
            <a:avLst/>
          </a:prstGeom>
          <a:noFill/>
        </p:spPr>
        <p:txBody>
          <a:bodyPr wrap="square" rtlCol="0">
            <a:spAutoFit/>
          </a:bodyPr>
          <a:lstStyle/>
          <a:p>
            <a:r>
              <a:rPr lang="en-US" sz="1600" b="1" i="1">
                <a:solidFill>
                  <a:srgbClr val="0000FF"/>
                </a:solidFill>
              </a:rPr>
              <a:t>1</a:t>
            </a:r>
            <a:r>
              <a:rPr lang="en-US" sz="1600" b="1" i="1" baseline="30000">
                <a:solidFill>
                  <a:srgbClr val="0000FF"/>
                </a:solidFill>
              </a:rPr>
              <a:t>st</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27" name="TextBox 26">
            <a:extLst>
              <a:ext uri="{FF2B5EF4-FFF2-40B4-BE49-F238E27FC236}">
                <a16:creationId xmlns:a16="http://schemas.microsoft.com/office/drawing/2014/main" id="{C1342832-1817-9124-0411-CB7AAE5FCB85}"/>
              </a:ext>
            </a:extLst>
          </p:cNvPr>
          <p:cNvSpPr txBox="1"/>
          <p:nvPr/>
        </p:nvSpPr>
        <p:spPr>
          <a:xfrm>
            <a:off x="242489" y="984193"/>
            <a:ext cx="11661060" cy="1077218"/>
          </a:xfrm>
          <a:prstGeom prst="rect">
            <a:avLst/>
          </a:prstGeom>
          <a:noFill/>
        </p:spPr>
        <p:txBody>
          <a:bodyPr wrap="square">
            <a:spAutoFit/>
          </a:bodyPr>
          <a:lstStyle/>
          <a:p>
            <a:r>
              <a:rPr lang="en-US" sz="1600"/>
              <a:t>So start by listing all output increments y</a:t>
            </a:r>
            <a:r>
              <a:rPr lang="en-US" sz="1600" baseline="-25000"/>
              <a:t>i</a:t>
            </a:r>
            <a:r>
              <a:rPr lang="en-US" sz="1600"/>
              <a:t> – p</a:t>
            </a:r>
            <a:r>
              <a:rPr lang="en-US" sz="1600" baseline="30000"/>
              <a:t>(0)</a:t>
            </a:r>
            <a:r>
              <a:rPr lang="en-US" sz="1600"/>
              <a:t>.  Then first step is putting all increments in root node.  The output and loss are shown.  Then we look to split the root node by the values of some category, A.  The outputs of the new nodes are as indicated.  And the loss of the two nodes can be calculated as shown.  Then we can calculate the overall entropy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(1)</a:t>
            </a:r>
            <a:r>
              <a:rPr lang="en-US" sz="1600"/>
              <a:t>(Y|A)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LL</a:t>
            </a:r>
            <a:r>
              <a:rPr lang="en-US" sz="1600" baseline="-25000"/>
              <a:t>f</a:t>
            </a:r>
            <a:r>
              <a:rPr lang="en-US" sz="1600" baseline="30000"/>
              <a:t>(1)</a:t>
            </a:r>
            <a:r>
              <a:rPr lang="en-US" sz="1600"/>
              <a:t>(Y|A</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(1)</a:t>
            </a:r>
            <a:r>
              <a:rPr lang="en-US" sz="1600"/>
              <a:t>(Y|A</a:t>
            </a:r>
            <a:r>
              <a:rPr lang="en-US" sz="1600" baseline="-25000"/>
              <a:t>2</a:t>
            </a:r>
            <a:r>
              <a:rPr lang="en-US" sz="1600"/>
              <a:t>) of the nodes, and the information gain IG(A)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(1)</a:t>
            </a:r>
            <a:r>
              <a:rPr lang="en-US" sz="1600"/>
              <a:t>(Y)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(1)</a:t>
            </a:r>
            <a:r>
              <a:rPr lang="en-US" sz="1600"/>
              <a:t>(Y|A).  Whichever column maximizes IG(A), is the one we use to split the root.  </a:t>
            </a:r>
          </a:p>
        </p:txBody>
      </p:sp>
      <p:sp>
        <p:nvSpPr>
          <p:cNvPr id="30" name="TextBox 29">
            <a:extLst>
              <a:ext uri="{FF2B5EF4-FFF2-40B4-BE49-F238E27FC236}">
                <a16:creationId xmlns:a16="http://schemas.microsoft.com/office/drawing/2014/main" id="{C201FF60-5454-5537-AAEE-12B4FA33A44C}"/>
              </a:ext>
            </a:extLst>
          </p:cNvPr>
          <p:cNvSpPr txBox="1"/>
          <p:nvPr/>
        </p:nvSpPr>
        <p:spPr>
          <a:xfrm>
            <a:off x="242488" y="2368544"/>
            <a:ext cx="3622789" cy="2062103"/>
          </a:xfrm>
          <a:prstGeom prst="rect">
            <a:avLst/>
          </a:prstGeom>
          <a:noFill/>
        </p:spPr>
        <p:txBody>
          <a:bodyPr wrap="square">
            <a:spAutoFit/>
          </a:bodyPr>
          <a:lstStyle/>
          <a:p>
            <a:r>
              <a:rPr lang="en-US" sz="1600"/>
              <a:t>And we can build the tree similarly off of either of the new A nodes.  We split A</a:t>
            </a:r>
            <a:r>
              <a:rPr lang="en-US" sz="1600" baseline="-25000"/>
              <a:t>2</a:t>
            </a:r>
            <a:r>
              <a:rPr lang="en-US" sz="1600"/>
              <a:t>, say, by some column B.  The overall loss of the two nodes would be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(1)</a:t>
            </a:r>
            <a:r>
              <a:rPr lang="en-US" sz="1600"/>
              <a:t>(Y|B)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(1)</a:t>
            </a:r>
            <a:r>
              <a:rPr lang="en-US" sz="1600"/>
              <a:t>(Y|B</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(1)</a:t>
            </a:r>
            <a:r>
              <a:rPr lang="en-US" sz="1600"/>
              <a:t>(Y|B</a:t>
            </a:r>
            <a:r>
              <a:rPr lang="en-US" sz="1600" baseline="-25000"/>
              <a:t>2</a:t>
            </a:r>
            <a:r>
              <a:rPr lang="en-US" sz="1600"/>
              <a:t>).  And we’d choose the splitting B according to which column maximizes the overall IG(B)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(1)</a:t>
            </a:r>
            <a:r>
              <a:rPr lang="en-US" sz="1600"/>
              <a:t>(Y|A</a:t>
            </a:r>
            <a:r>
              <a:rPr lang="en-US" sz="1600" baseline="-25000"/>
              <a:t>2</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(1)</a:t>
            </a:r>
            <a:r>
              <a:rPr lang="en-US" sz="1600"/>
              <a:t>(Y|B).</a:t>
            </a:r>
          </a:p>
        </p:txBody>
      </p:sp>
      <p:graphicFrame>
        <p:nvGraphicFramePr>
          <p:cNvPr id="31" name="Object 30">
            <a:extLst>
              <a:ext uri="{FF2B5EF4-FFF2-40B4-BE49-F238E27FC236}">
                <a16:creationId xmlns:a16="http://schemas.microsoft.com/office/drawing/2014/main" id="{36218278-0063-BE85-FE28-C8E8719CE277}"/>
              </a:ext>
            </a:extLst>
          </p:cNvPr>
          <p:cNvGraphicFramePr>
            <a:graphicFrameLocks noChangeAspect="1"/>
          </p:cNvGraphicFramePr>
          <p:nvPr>
            <p:extLst>
              <p:ext uri="{D42A27DB-BD31-4B8C-83A1-F6EECF244321}">
                <p14:modId xmlns:p14="http://schemas.microsoft.com/office/powerpoint/2010/main" val="3658802611"/>
              </p:ext>
            </p:extLst>
          </p:nvPr>
        </p:nvGraphicFramePr>
        <p:xfrm>
          <a:off x="321027" y="5584283"/>
          <a:ext cx="4873625" cy="1135062"/>
        </p:xfrm>
        <a:graphic>
          <a:graphicData uri="http://schemas.openxmlformats.org/presentationml/2006/ole">
            <mc:AlternateContent xmlns:mc="http://schemas.openxmlformats.org/markup-compatibility/2006">
              <mc:Choice xmlns:v="urn:schemas-microsoft-com:vml" Requires="v">
                <p:oleObj name="Equation" r:id="rId3" imgW="3809880" imgH="888840" progId="Equation.DSMT4">
                  <p:embed/>
                </p:oleObj>
              </mc:Choice>
              <mc:Fallback>
                <p:oleObj name="Equation" r:id="rId3" imgW="3809880" imgH="888840" progId="Equation.DSMT4">
                  <p:embed/>
                  <p:pic>
                    <p:nvPicPr>
                      <p:cNvPr id="31" name="Object 30">
                        <a:extLst>
                          <a:ext uri="{FF2B5EF4-FFF2-40B4-BE49-F238E27FC236}">
                            <a16:creationId xmlns:a16="http://schemas.microsoft.com/office/drawing/2014/main" id="{36218278-0063-BE85-FE28-C8E8719CE277}"/>
                          </a:ext>
                        </a:extLst>
                      </p:cNvPr>
                      <p:cNvPicPr/>
                      <p:nvPr/>
                    </p:nvPicPr>
                    <p:blipFill>
                      <a:blip r:embed="rId4"/>
                      <a:stretch>
                        <a:fillRect/>
                      </a:stretch>
                    </p:blipFill>
                    <p:spPr>
                      <a:xfrm>
                        <a:off x="321027" y="5584283"/>
                        <a:ext cx="4873625" cy="1135062"/>
                      </a:xfrm>
                      <a:prstGeom prst="rect">
                        <a:avLst/>
                      </a:prstGeom>
                      <a:solidFill>
                        <a:schemeClr val="accent1">
                          <a:lumMod val="20000"/>
                          <a:lumOff val="80000"/>
                        </a:schemeClr>
                      </a:solidFill>
                    </p:spPr>
                  </p:pic>
                </p:oleObj>
              </mc:Fallback>
            </mc:AlternateContent>
          </a:graphicData>
        </a:graphic>
      </p:graphicFrame>
      <p:sp>
        <p:nvSpPr>
          <p:cNvPr id="32" name="TextBox 31">
            <a:extLst>
              <a:ext uri="{FF2B5EF4-FFF2-40B4-BE49-F238E27FC236}">
                <a16:creationId xmlns:a16="http://schemas.microsoft.com/office/drawing/2014/main" id="{B0FD9DD1-0859-77E6-1E80-ADD32131CFE5}"/>
              </a:ext>
            </a:extLst>
          </p:cNvPr>
          <p:cNvSpPr txBox="1"/>
          <p:nvPr/>
        </p:nvSpPr>
        <p:spPr>
          <a:xfrm>
            <a:off x="242488" y="4916243"/>
            <a:ext cx="4723171" cy="584775"/>
          </a:xfrm>
          <a:prstGeom prst="rect">
            <a:avLst/>
          </a:prstGeom>
          <a:noFill/>
        </p:spPr>
        <p:txBody>
          <a:bodyPr wrap="square">
            <a:spAutoFit/>
          </a:bodyPr>
          <a:lstStyle/>
          <a:p>
            <a:r>
              <a:rPr lang="en-US" sz="1600"/>
              <a:t>Once increments are found, we don’t wholly endorse the jump.  We multiply it by </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 = 0.01 or so.</a:t>
            </a:r>
            <a:endParaRPr lang="en-US" sz="1600"/>
          </a:p>
        </p:txBody>
      </p:sp>
    </p:spTree>
    <p:extLst>
      <p:ext uri="{BB962C8B-B14F-4D97-AF65-F5344CB8AC3E}">
        <p14:creationId xmlns:p14="http://schemas.microsoft.com/office/powerpoint/2010/main" val="411644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204781" y="812594"/>
            <a:ext cx="1543666" cy="338554"/>
          </a:xfrm>
          <a:prstGeom prst="rect">
            <a:avLst/>
          </a:prstGeom>
          <a:noFill/>
        </p:spPr>
        <p:txBody>
          <a:bodyPr wrap="square" rtlCol="0">
            <a:spAutoFit/>
          </a:bodyPr>
          <a:lstStyle/>
          <a:p>
            <a:r>
              <a:rPr lang="en-US" sz="1600" b="1" i="1">
                <a:solidFill>
                  <a:srgbClr val="0000FF"/>
                </a:solidFill>
              </a:rPr>
              <a:t>2</a:t>
            </a:r>
            <a:r>
              <a:rPr lang="en-US" sz="1600" b="1" i="1" baseline="30000">
                <a:solidFill>
                  <a:srgbClr val="0000FF"/>
                </a:solidFill>
              </a:rPr>
              <a:t>nd</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204780" y="1110511"/>
            <a:ext cx="11375924" cy="584775"/>
          </a:xfrm>
          <a:prstGeom prst="rect">
            <a:avLst/>
          </a:prstGeom>
          <a:noFill/>
        </p:spPr>
        <p:txBody>
          <a:bodyPr wrap="square">
            <a:spAutoFit/>
          </a:bodyPr>
          <a:lstStyle/>
          <a:p>
            <a:pPr marL="0" marR="0">
              <a:spcBef>
                <a:spcPts val="0"/>
              </a:spcBef>
              <a:spcAft>
                <a:spcPts val="0"/>
              </a:spcAft>
            </a:pPr>
            <a:r>
              <a:rPr lang="en-US" sz="1600">
                <a:latin typeface="Calibri" panose="020F0502020204030204" pitchFamily="34" charset="0"/>
                <a:ea typeface="Calibri" panose="020F0502020204030204" pitchFamily="34" charset="0"/>
                <a:cs typeface="Times New Roman" panose="02020603050405020304" pitchFamily="18" charset="0"/>
              </a:rPr>
              <a:t>And we’d like to repeat the process.  </a:t>
            </a:r>
            <a:r>
              <a:rPr lang="en-US" sz="1600">
                <a:effectLst/>
                <a:latin typeface="Calibri" panose="020F0502020204030204" pitchFamily="34" charset="0"/>
                <a:ea typeface="Calibri" panose="020F0502020204030204" pitchFamily="34" charset="0"/>
                <a:cs typeface="Times New Roman" panose="02020603050405020304" pitchFamily="18" charset="0"/>
              </a:rPr>
              <a:t>So we’ll look for an increment,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that we can add to our present prediction, </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latin typeface="Calibri" panose="020F0502020204030204" pitchFamily="34" charset="0"/>
                <a:ea typeface="Calibri" panose="020F0502020204030204" pitchFamily="34" charset="0"/>
                <a:cs typeface="Times New Roman" panose="02020603050405020304" pitchFamily="18" charset="0"/>
              </a:rPr>
              <a:t>i</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to get a new prediction: </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effectLst/>
                <a:latin typeface="Calibri" panose="020F0502020204030204" pitchFamily="34" charset="0"/>
                <a:ea typeface="Calibri" panose="020F0502020204030204" pitchFamily="34" charset="0"/>
                <a:cs typeface="Calibri" panose="020F0502020204030204" pitchFamily="34" charset="0"/>
              </a:rPr>
              <a:t>i</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And we’ll fill this into LL</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f</a:t>
            </a:r>
            <a:r>
              <a:rPr lang="en-US" sz="1600">
                <a:effectLst/>
                <a:latin typeface="Calibri" panose="020F0502020204030204" pitchFamily="34" charset="0"/>
                <a:ea typeface="Calibri" panose="020F0502020204030204" pitchFamily="34" charset="0"/>
                <a:cs typeface="Times New Roman" panose="02020603050405020304" pitchFamily="18"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effectLst/>
                <a:latin typeface="Calibri" panose="020F0502020204030204" pitchFamily="34" charset="0"/>
                <a:ea typeface="Calibri" panose="020F0502020204030204" pitchFamily="34" charset="0"/>
                <a:cs typeface="Calibri" panose="020F0502020204030204" pitchFamily="34"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8" name="Object 17">
            <a:extLst>
              <a:ext uri="{FF2B5EF4-FFF2-40B4-BE49-F238E27FC236}">
                <a16:creationId xmlns:a16="http://schemas.microsoft.com/office/drawing/2014/main" id="{AF967FE5-AC25-74C7-7FE7-74A93127A2DF}"/>
              </a:ext>
            </a:extLst>
          </p:cNvPr>
          <p:cNvGraphicFramePr>
            <a:graphicFrameLocks noChangeAspect="1"/>
          </p:cNvGraphicFramePr>
          <p:nvPr>
            <p:extLst>
              <p:ext uri="{D42A27DB-BD31-4B8C-83A1-F6EECF244321}">
                <p14:modId xmlns:p14="http://schemas.microsoft.com/office/powerpoint/2010/main" val="2971341436"/>
              </p:ext>
            </p:extLst>
          </p:nvPr>
        </p:nvGraphicFramePr>
        <p:xfrm>
          <a:off x="295275" y="1752600"/>
          <a:ext cx="7404100" cy="569913"/>
        </p:xfrm>
        <a:graphic>
          <a:graphicData uri="http://schemas.openxmlformats.org/presentationml/2006/ole">
            <mc:AlternateContent xmlns:mc="http://schemas.openxmlformats.org/markup-compatibility/2006">
              <mc:Choice xmlns:v="urn:schemas-microsoft-com:vml" Requires="v">
                <p:oleObj name="Equation" r:id="rId2" imgW="5613120" imgH="431640" progId="Equation.DSMT4">
                  <p:embed/>
                </p:oleObj>
              </mc:Choice>
              <mc:Fallback>
                <p:oleObj name="Equation" r:id="rId2" imgW="5613120" imgH="431640" progId="Equation.DSMT4">
                  <p:embed/>
                  <p:pic>
                    <p:nvPicPr>
                      <p:cNvPr id="18" name="Object 17">
                        <a:extLst>
                          <a:ext uri="{FF2B5EF4-FFF2-40B4-BE49-F238E27FC236}">
                            <a16:creationId xmlns:a16="http://schemas.microsoft.com/office/drawing/2014/main" id="{AF967FE5-AC25-74C7-7FE7-74A93127A2DF}"/>
                          </a:ext>
                        </a:extLst>
                      </p:cNvPr>
                      <p:cNvPicPr/>
                      <p:nvPr/>
                    </p:nvPicPr>
                    <p:blipFill>
                      <a:blip r:embed="rId3"/>
                      <a:stretch>
                        <a:fillRect/>
                      </a:stretch>
                    </p:blipFill>
                    <p:spPr>
                      <a:xfrm>
                        <a:off x="295275" y="1752600"/>
                        <a:ext cx="7404100" cy="569913"/>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7827703B-1809-EBFC-F5F6-530311E5AFEA}"/>
              </a:ext>
            </a:extLst>
          </p:cNvPr>
          <p:cNvSpPr txBox="1"/>
          <p:nvPr/>
        </p:nvSpPr>
        <p:spPr>
          <a:xfrm>
            <a:off x="226884" y="4832833"/>
            <a:ext cx="3335466"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Putting into leaves, this simplifies to,</a:t>
            </a:r>
            <a:endParaRPr lang="en-US" sz="1600"/>
          </a:p>
        </p:txBody>
      </p:sp>
      <p:graphicFrame>
        <p:nvGraphicFramePr>
          <p:cNvPr id="3" name="Object 2">
            <a:extLst>
              <a:ext uri="{FF2B5EF4-FFF2-40B4-BE49-F238E27FC236}">
                <a16:creationId xmlns:a16="http://schemas.microsoft.com/office/drawing/2014/main" id="{4F629F34-AE3D-9046-22EF-C802E7E131BE}"/>
              </a:ext>
            </a:extLst>
          </p:cNvPr>
          <p:cNvGraphicFramePr>
            <a:graphicFrameLocks noChangeAspect="1"/>
          </p:cNvGraphicFramePr>
          <p:nvPr>
            <p:extLst>
              <p:ext uri="{D42A27DB-BD31-4B8C-83A1-F6EECF244321}">
                <p14:modId xmlns:p14="http://schemas.microsoft.com/office/powerpoint/2010/main" val="2754175399"/>
              </p:ext>
            </p:extLst>
          </p:nvPr>
        </p:nvGraphicFramePr>
        <p:xfrm>
          <a:off x="274376" y="3258265"/>
          <a:ext cx="10025063" cy="1422400"/>
        </p:xfrm>
        <a:graphic>
          <a:graphicData uri="http://schemas.openxmlformats.org/presentationml/2006/ole">
            <mc:AlternateContent xmlns:mc="http://schemas.openxmlformats.org/markup-compatibility/2006">
              <mc:Choice xmlns:v="urn:schemas-microsoft-com:vml" Requires="v">
                <p:oleObj name="Equation" r:id="rId4" imgW="7708680" imgH="1091880" progId="Equation.DSMT4">
                  <p:embed/>
                </p:oleObj>
              </mc:Choice>
              <mc:Fallback>
                <p:oleObj name="Equation" r:id="rId4" imgW="7708680" imgH="1091880" progId="Equation.DSMT4">
                  <p:embed/>
                  <p:pic>
                    <p:nvPicPr>
                      <p:cNvPr id="3" name="Object 2">
                        <a:extLst>
                          <a:ext uri="{FF2B5EF4-FFF2-40B4-BE49-F238E27FC236}">
                            <a16:creationId xmlns:a16="http://schemas.microsoft.com/office/drawing/2014/main" id="{4F629F34-AE3D-9046-22EF-C802E7E131BE}"/>
                          </a:ext>
                        </a:extLst>
                      </p:cNvPr>
                      <p:cNvPicPr/>
                      <p:nvPr/>
                    </p:nvPicPr>
                    <p:blipFill>
                      <a:blip r:embed="rId5"/>
                      <a:stretch>
                        <a:fillRect/>
                      </a:stretch>
                    </p:blipFill>
                    <p:spPr>
                      <a:xfrm>
                        <a:off x="274376" y="3258265"/>
                        <a:ext cx="10025063" cy="14224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52F4689D-0D03-BAA4-CC00-38B2C2BDAF2D}"/>
              </a:ext>
            </a:extLst>
          </p:cNvPr>
          <p:cNvGraphicFramePr>
            <a:graphicFrameLocks noChangeAspect="1"/>
          </p:cNvGraphicFramePr>
          <p:nvPr>
            <p:extLst>
              <p:ext uri="{D42A27DB-BD31-4B8C-83A1-F6EECF244321}">
                <p14:modId xmlns:p14="http://schemas.microsoft.com/office/powerpoint/2010/main" val="1278382513"/>
              </p:ext>
            </p:extLst>
          </p:nvPr>
        </p:nvGraphicFramePr>
        <p:xfrm>
          <a:off x="274376" y="5357336"/>
          <a:ext cx="7529513" cy="1389062"/>
        </p:xfrm>
        <a:graphic>
          <a:graphicData uri="http://schemas.openxmlformats.org/presentationml/2006/ole">
            <mc:AlternateContent xmlns:mc="http://schemas.openxmlformats.org/markup-compatibility/2006">
              <mc:Choice xmlns:v="urn:schemas-microsoft-com:vml" Requires="v">
                <p:oleObj name="Equation" r:id="rId6" imgW="5930640" imgH="1091880" progId="Equation.DSMT4">
                  <p:embed/>
                </p:oleObj>
              </mc:Choice>
              <mc:Fallback>
                <p:oleObj name="Equation" r:id="rId6" imgW="5930640" imgH="1091880" progId="Equation.DSMT4">
                  <p:embed/>
                  <p:pic>
                    <p:nvPicPr>
                      <p:cNvPr id="5" name="Object 4">
                        <a:extLst>
                          <a:ext uri="{FF2B5EF4-FFF2-40B4-BE49-F238E27FC236}">
                            <a16:creationId xmlns:a16="http://schemas.microsoft.com/office/drawing/2014/main" id="{52F4689D-0D03-BAA4-CC00-38B2C2BDAF2D}"/>
                          </a:ext>
                        </a:extLst>
                      </p:cNvPr>
                      <p:cNvPicPr/>
                      <p:nvPr/>
                    </p:nvPicPr>
                    <p:blipFill>
                      <a:blip r:embed="rId7"/>
                      <a:stretch>
                        <a:fillRect/>
                      </a:stretch>
                    </p:blipFill>
                    <p:spPr>
                      <a:xfrm>
                        <a:off x="274376" y="5357336"/>
                        <a:ext cx="7529513" cy="1389062"/>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0BF5B444-0542-B7ED-479F-05E9B377D840}"/>
              </a:ext>
            </a:extLst>
          </p:cNvPr>
          <p:cNvSpPr txBox="1"/>
          <p:nvPr/>
        </p:nvSpPr>
        <p:spPr>
          <a:xfrm>
            <a:off x="4736222" y="4832833"/>
            <a:ext cx="3067667"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And minimize w/r to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a:effectLst/>
                <a:latin typeface="Calibri" panose="020F0502020204030204" pitchFamily="34" charset="0"/>
                <a:ea typeface="Calibri" panose="020F0502020204030204" pitchFamily="34" charset="0"/>
                <a:cs typeface="Times New Roman" panose="02020603050405020304" pitchFamily="18" charset="0"/>
              </a:rPr>
              <a:t>.  We find,  </a:t>
            </a:r>
            <a:endParaRPr lang="en-US" sz="1600"/>
          </a:p>
        </p:txBody>
      </p:sp>
      <p:graphicFrame>
        <p:nvGraphicFramePr>
          <p:cNvPr id="8" name="Object 7">
            <a:extLst>
              <a:ext uri="{FF2B5EF4-FFF2-40B4-BE49-F238E27FC236}">
                <a16:creationId xmlns:a16="http://schemas.microsoft.com/office/drawing/2014/main" id="{25797F82-FE11-FAB8-80AE-7D00B3A2879D}"/>
              </a:ext>
            </a:extLst>
          </p:cNvPr>
          <p:cNvGraphicFramePr>
            <a:graphicFrameLocks noChangeAspect="1"/>
          </p:cNvGraphicFramePr>
          <p:nvPr>
            <p:extLst>
              <p:ext uri="{D42A27DB-BD31-4B8C-83A1-F6EECF244321}">
                <p14:modId xmlns:p14="http://schemas.microsoft.com/office/powerpoint/2010/main" val="3729921430"/>
              </p:ext>
            </p:extLst>
          </p:nvPr>
        </p:nvGraphicFramePr>
        <p:xfrm>
          <a:off x="8067572" y="4366406"/>
          <a:ext cx="3987800" cy="2397125"/>
        </p:xfrm>
        <a:graphic>
          <a:graphicData uri="http://schemas.openxmlformats.org/presentationml/2006/ole">
            <mc:AlternateContent xmlns:mc="http://schemas.openxmlformats.org/markup-compatibility/2006">
              <mc:Choice xmlns:v="urn:schemas-microsoft-com:vml" Requires="v">
                <p:oleObj name="Equation" r:id="rId8" imgW="3124080" imgH="1879560" progId="Equation.DSMT4">
                  <p:embed/>
                </p:oleObj>
              </mc:Choice>
              <mc:Fallback>
                <p:oleObj name="Equation" r:id="rId8" imgW="3124080" imgH="1879560" progId="Equation.DSMT4">
                  <p:embed/>
                  <p:pic>
                    <p:nvPicPr>
                      <p:cNvPr id="8" name="Object 7">
                        <a:extLst>
                          <a:ext uri="{FF2B5EF4-FFF2-40B4-BE49-F238E27FC236}">
                            <a16:creationId xmlns:a16="http://schemas.microsoft.com/office/drawing/2014/main" id="{25797F82-FE11-FAB8-80AE-7D00B3A2879D}"/>
                          </a:ext>
                        </a:extLst>
                      </p:cNvPr>
                      <p:cNvPicPr/>
                      <p:nvPr/>
                    </p:nvPicPr>
                    <p:blipFill>
                      <a:blip r:embed="rId9"/>
                      <a:stretch>
                        <a:fillRect/>
                      </a:stretch>
                    </p:blipFill>
                    <p:spPr>
                      <a:xfrm>
                        <a:off x="8067572" y="4366406"/>
                        <a:ext cx="3987800" cy="239712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2B00FC96-F434-A921-BF2D-D9B2191517FB}"/>
              </a:ext>
            </a:extLst>
          </p:cNvPr>
          <p:cNvSpPr txBox="1"/>
          <p:nvPr/>
        </p:nvSpPr>
        <p:spPr>
          <a:xfrm>
            <a:off x="204780" y="2406524"/>
            <a:ext cx="11294688" cy="830997"/>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Now we’ll look to classify these increments </a:t>
            </a:r>
            <a:r>
              <a:rPr lang="en-US" sz="1600">
                <a:effectLst/>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600">
                <a:effectLst/>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Ll,j </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baseline="-25000">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rPr>
              <a:t>into some assortment of leaves, </a:t>
            </a:r>
            <a:r>
              <a:rPr lang="en-US" sz="1600">
                <a:effectLst/>
                <a:latin typeface="Calibri" panose="020F0502020204030204" pitchFamily="34" charset="0"/>
                <a:ea typeface="Calibri" panose="020F0502020204030204" pitchFamily="34" charset="0"/>
              </a:rPr>
              <a:t>L = {L</a:t>
            </a:r>
            <a:r>
              <a:rPr lang="en-US" sz="1600" baseline="-25000">
                <a:effectLst/>
                <a:latin typeface="Calibri" panose="020F0502020204030204" pitchFamily="34" charset="0"/>
                <a:ea typeface="Calibri" panose="020F0502020204030204" pitchFamily="34" charset="0"/>
              </a:rPr>
              <a:t>1</a:t>
            </a:r>
            <a:r>
              <a:rPr lang="en-US" sz="1600">
                <a:effectLst/>
                <a:latin typeface="Calibri" panose="020F0502020204030204" pitchFamily="34" charset="0"/>
                <a:ea typeface="Calibri" panose="020F0502020204030204" pitchFamily="34" charset="0"/>
              </a:rPr>
              <a:t>, L</a:t>
            </a:r>
            <a:r>
              <a:rPr lang="en-US" sz="1600" baseline="-25000">
                <a:effectLst/>
                <a:latin typeface="Calibri" panose="020F0502020204030204" pitchFamily="34" charset="0"/>
                <a:ea typeface="Calibri" panose="020F0502020204030204" pitchFamily="34" charset="0"/>
              </a:rPr>
              <a:t>2</a:t>
            </a:r>
            <a:r>
              <a:rPr lang="en-US" sz="1600">
                <a:effectLst/>
                <a:latin typeface="Calibri" panose="020F0502020204030204" pitchFamily="34" charset="0"/>
                <a:ea typeface="Calibri" panose="020F0502020204030204" pitchFamily="34" charset="0"/>
              </a:rPr>
              <a:t>, …} that minimizes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rPr>
              <a:t>LL</a:t>
            </a:r>
            <a:r>
              <a:rPr lang="en-US" sz="1600" baseline="-25000">
                <a:effectLst/>
                <a:latin typeface="Calibri" panose="020F0502020204030204" pitchFamily="34" charset="0"/>
                <a:ea typeface="Calibri" panose="020F0502020204030204" pitchFamily="34" charset="0"/>
              </a:rPr>
              <a:t>f</a:t>
            </a:r>
            <a:r>
              <a:rPr lang="en-US" sz="1600" baseline="30000">
                <a:effectLst/>
                <a:latin typeface="Calibri" panose="020F0502020204030204" pitchFamily="34" charset="0"/>
                <a:ea typeface="Calibri" panose="020F0502020204030204" pitchFamily="34" charset="0"/>
              </a:rPr>
              <a:t>(2)</a:t>
            </a:r>
            <a:r>
              <a:rPr lang="en-US" sz="1600">
                <a:effectLst/>
                <a:latin typeface="Calibri" panose="020F0502020204030204" pitchFamily="34" charset="0"/>
                <a:ea typeface="Calibri" panose="020F0502020204030204" pitchFamily="34"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Calibri" panose="020F0502020204030204" pitchFamily="34" charset="0"/>
              </a:rPr>
              <a:t>(2)</a:t>
            </a:r>
            <a:r>
              <a:rPr lang="en-US" sz="1600">
                <a:effectLst/>
                <a:latin typeface="Calibri" panose="020F0502020204030204" pitchFamily="34" charset="0"/>
                <a:ea typeface="Calibri" panose="020F0502020204030204" pitchFamily="34" charset="0"/>
                <a:cs typeface="Calibri" panose="020F0502020204030204" pitchFamily="34" charset="0"/>
              </a:rPr>
              <a:t>) [same as minimizing </a:t>
            </a:r>
            <a:r>
              <a:rPr lang="en-US" sz="1600">
                <a:effectLst/>
                <a:latin typeface="Calibri" panose="020F0502020204030204" pitchFamily="34" charset="0"/>
                <a:ea typeface="Calibri" panose="020F0502020204030204" pitchFamily="34" charset="0"/>
              </a:rPr>
              <a:t>LL</a:t>
            </a:r>
            <a:r>
              <a:rPr lang="en-US" sz="1600" baseline="-25000">
                <a:effectLst/>
                <a:latin typeface="Calibri" panose="020F0502020204030204" pitchFamily="34" charset="0"/>
                <a:ea typeface="Calibri" panose="020F0502020204030204" pitchFamily="34" charset="0"/>
              </a:rPr>
              <a:t>f</a:t>
            </a:r>
            <a:r>
              <a:rPr lang="en-US" sz="1600">
                <a:effectLst/>
                <a:latin typeface="Calibri" panose="020F0502020204030204" pitchFamily="34" charset="0"/>
                <a:ea typeface="Calibri" panose="020F0502020204030204" pitchFamily="34" charset="0"/>
              </a:rPr>
              <a:t>(Y|</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Calibri" panose="020F0502020204030204" pitchFamily="34" charset="0"/>
              </a:rPr>
              <a:t>(2)</a:t>
            </a:r>
            <a:r>
              <a:rPr lang="en-US" sz="1600">
                <a:effectLst/>
                <a:latin typeface="Calibri" panose="020F0502020204030204" pitchFamily="34" charset="0"/>
                <a:ea typeface="Calibri" panose="020F0502020204030204" pitchFamily="34" charset="0"/>
                <a:cs typeface="Calibri" panose="020F0502020204030204" pitchFamily="34" charset="0"/>
              </a:rPr>
              <a:t>), since that crossed out term is a constant].  And to facilitate this, going to expand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Calibri" panose="020F0502020204030204" pitchFamily="34" charset="0"/>
              </a:rPr>
              <a:t>LL</a:t>
            </a:r>
            <a:r>
              <a:rPr lang="en-US" sz="1600" baseline="-25000">
                <a:effectLst/>
                <a:latin typeface="Calibri" panose="020F0502020204030204" pitchFamily="34" charset="0"/>
                <a:ea typeface="Calibri" panose="020F0502020204030204" pitchFamily="34" charset="0"/>
                <a:cs typeface="Calibri" panose="020F0502020204030204" pitchFamily="34" charset="0"/>
              </a:rPr>
              <a:t>f</a:t>
            </a:r>
            <a:r>
              <a:rPr lang="en-US" sz="1600" baseline="30000">
                <a:effectLst/>
                <a:latin typeface="Calibri" panose="020F0502020204030204" pitchFamily="34" charset="0"/>
                <a:ea typeface="Calibri" panose="020F0502020204030204" pitchFamily="34" charset="0"/>
                <a:cs typeface="Calibri" panose="020F0502020204030204" pitchFamily="34" charset="0"/>
              </a:rPr>
              <a:t>(2)</a:t>
            </a:r>
            <a:r>
              <a:rPr lang="en-US" sz="1600">
                <a:effectLst/>
                <a:latin typeface="Calibri" panose="020F0502020204030204" pitchFamily="34" charset="0"/>
                <a:ea typeface="Calibri" panose="020F0502020204030204" pitchFamily="34" charset="0"/>
                <a:cs typeface="Calibri" panose="020F0502020204030204" pitchFamily="34" charset="0"/>
              </a:rPr>
              <a:t> to second order in </a:t>
            </a:r>
            <a:r>
              <a:rPr lang="el-GR" sz="1600">
                <a:effectLst/>
                <a:latin typeface="Calibri" panose="020F0502020204030204" pitchFamily="34" charset="0"/>
                <a:ea typeface="Calibri" panose="020F0502020204030204" pitchFamily="34" charset="0"/>
                <a:cs typeface="Calibri" panose="020F0502020204030204" pitchFamily="34" charset="0"/>
              </a:rPr>
              <a:t>Δλ</a:t>
            </a:r>
            <a:r>
              <a:rPr lang="en-US" sz="1600" baseline="30000">
                <a:effectLst/>
                <a:latin typeface="Calibri" panose="020F0502020204030204" pitchFamily="34" charset="0"/>
                <a:ea typeface="Calibri" panose="020F0502020204030204" pitchFamily="34" charset="0"/>
                <a:cs typeface="Calibri" panose="020F0502020204030204" pitchFamily="34" charset="0"/>
              </a:rPr>
              <a:t>(2)</a:t>
            </a:r>
            <a:r>
              <a:rPr lang="en-US" sz="1600">
                <a:effectLst/>
                <a:latin typeface="Calibri" panose="020F0502020204030204" pitchFamily="34" charset="0"/>
                <a:ea typeface="Calibri" panose="020F0502020204030204" pitchFamily="34" charset="0"/>
                <a:cs typeface="Calibri" panose="020F0502020204030204" pitchFamily="34" charset="0"/>
              </a:rPr>
              <a:t>.  So,</a:t>
            </a:r>
            <a:endParaRPr lang="en-US" sz="1600"/>
          </a:p>
        </p:txBody>
      </p:sp>
    </p:spTree>
    <p:extLst>
      <p:ext uri="{BB962C8B-B14F-4D97-AF65-F5344CB8AC3E}">
        <p14:creationId xmlns:p14="http://schemas.microsoft.com/office/powerpoint/2010/main" val="1981050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 schematic&#10;&#10;Description automatically generated">
            <a:extLst>
              <a:ext uri="{FF2B5EF4-FFF2-40B4-BE49-F238E27FC236}">
                <a16:creationId xmlns:a16="http://schemas.microsoft.com/office/drawing/2014/main" id="{9893E75D-6EA4-6083-AE01-31C06AC8AC8E}"/>
              </a:ext>
            </a:extLst>
          </p:cNvPr>
          <p:cNvPicPr>
            <a:picLocks noChangeAspect="1"/>
          </p:cNvPicPr>
          <p:nvPr/>
        </p:nvPicPr>
        <p:blipFill>
          <a:blip r:embed="rId2"/>
          <a:stretch>
            <a:fillRect/>
          </a:stretch>
        </p:blipFill>
        <p:spPr>
          <a:xfrm>
            <a:off x="4648201" y="2228900"/>
            <a:ext cx="7362366" cy="4440850"/>
          </a:xfrm>
          <a:prstGeom prst="rect">
            <a:avLst/>
          </a:prstGeom>
        </p:spPr>
      </p:pic>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27" name="TextBox 26">
            <a:extLst>
              <a:ext uri="{FF2B5EF4-FFF2-40B4-BE49-F238E27FC236}">
                <a16:creationId xmlns:a16="http://schemas.microsoft.com/office/drawing/2014/main" id="{C1342832-1817-9124-0411-CB7AAE5FCB85}"/>
              </a:ext>
            </a:extLst>
          </p:cNvPr>
          <p:cNvSpPr txBox="1"/>
          <p:nvPr/>
        </p:nvSpPr>
        <p:spPr>
          <a:xfrm>
            <a:off x="363792" y="1224753"/>
            <a:ext cx="11661060" cy="1077218"/>
          </a:xfrm>
          <a:prstGeom prst="rect">
            <a:avLst/>
          </a:prstGeom>
          <a:noFill/>
        </p:spPr>
        <p:txBody>
          <a:bodyPr wrap="square">
            <a:spAutoFit/>
          </a:bodyPr>
          <a:lstStyle/>
          <a:p>
            <a:r>
              <a:rPr lang="en-US" sz="1600"/>
              <a:t>So start by listing all output increments y</a:t>
            </a:r>
            <a:r>
              <a:rPr lang="en-US" sz="1600" baseline="-25000"/>
              <a:t>i</a:t>
            </a:r>
            <a:r>
              <a:rPr lang="en-US" sz="1600"/>
              <a:t> – p</a:t>
            </a:r>
            <a:r>
              <a:rPr lang="en-US" sz="1600" baseline="-25000"/>
              <a:t>i</a:t>
            </a:r>
            <a:r>
              <a:rPr lang="en-US" sz="1600" baseline="30000"/>
              <a:t>(1)</a:t>
            </a:r>
            <a:r>
              <a:rPr lang="en-US" sz="1600"/>
              <a:t>.  Then first step is putting all increments in root node.  The outputs and loss are as shown.  Then we look to split the root node by the values of some category, A.  The outputs and loss of the two new nodes are as indicated.  Then we can calculate the overall entropy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(2)</a:t>
            </a:r>
            <a:r>
              <a:rPr lang="en-US" sz="1600"/>
              <a:t>(Y|A)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(2)</a:t>
            </a:r>
            <a:r>
              <a:rPr lang="en-US" sz="1600"/>
              <a:t>(Y|A</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(2)</a:t>
            </a:r>
            <a:r>
              <a:rPr lang="en-US" sz="1600"/>
              <a:t>(Y|A</a:t>
            </a:r>
            <a:r>
              <a:rPr lang="en-US" sz="1600" baseline="-25000"/>
              <a:t>2</a:t>
            </a:r>
            <a:r>
              <a:rPr lang="en-US" sz="1600"/>
              <a:t>) of the nodes, and the information gain IG(A)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(2)</a:t>
            </a:r>
            <a:r>
              <a:rPr lang="en-US" sz="1600"/>
              <a:t>(Y)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(2)</a:t>
            </a:r>
            <a:r>
              <a:rPr lang="en-US" sz="1600"/>
              <a:t>(Y|A).  Whichever column maximizes IG(A), is the one we use to split the root.  </a:t>
            </a:r>
          </a:p>
        </p:txBody>
      </p:sp>
      <p:sp>
        <p:nvSpPr>
          <p:cNvPr id="30" name="TextBox 29">
            <a:extLst>
              <a:ext uri="{FF2B5EF4-FFF2-40B4-BE49-F238E27FC236}">
                <a16:creationId xmlns:a16="http://schemas.microsoft.com/office/drawing/2014/main" id="{C201FF60-5454-5537-AAEE-12B4FA33A44C}"/>
              </a:ext>
            </a:extLst>
          </p:cNvPr>
          <p:cNvSpPr txBox="1"/>
          <p:nvPr/>
        </p:nvSpPr>
        <p:spPr>
          <a:xfrm>
            <a:off x="436563" y="2698471"/>
            <a:ext cx="3808159" cy="2062103"/>
          </a:xfrm>
          <a:prstGeom prst="rect">
            <a:avLst/>
          </a:prstGeom>
          <a:noFill/>
        </p:spPr>
        <p:txBody>
          <a:bodyPr wrap="square">
            <a:spAutoFit/>
          </a:bodyPr>
          <a:lstStyle/>
          <a:p>
            <a:r>
              <a:rPr lang="en-US" sz="1600"/>
              <a:t>And we can build the tree similarly off of either of the new A nodes.  We split A</a:t>
            </a:r>
            <a:r>
              <a:rPr lang="en-US" sz="1600" baseline="-25000"/>
              <a:t>2</a:t>
            </a:r>
            <a:r>
              <a:rPr lang="en-US" sz="1600"/>
              <a:t>, say, by some column B.  The overall loss of the two nodes would be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(2)</a:t>
            </a:r>
            <a:r>
              <a:rPr lang="en-US" sz="1600"/>
              <a:t>(Y|B)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(2)</a:t>
            </a:r>
            <a:r>
              <a:rPr lang="en-US" sz="1600"/>
              <a:t>(Y|B</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(2)</a:t>
            </a:r>
            <a:r>
              <a:rPr lang="en-US" sz="1600"/>
              <a:t>(Y|B</a:t>
            </a:r>
            <a:r>
              <a:rPr lang="en-US" sz="1600" baseline="-25000"/>
              <a:t>2</a:t>
            </a:r>
            <a:r>
              <a:rPr lang="en-US" sz="1600"/>
              <a:t>).  And we’d choose the splitting B according to which column maximizes the overall IG(B)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(2)</a:t>
            </a:r>
            <a:r>
              <a:rPr lang="en-US" sz="1600"/>
              <a:t>(Y|A</a:t>
            </a:r>
            <a:r>
              <a:rPr lang="en-US" sz="1600" baseline="-25000"/>
              <a:t>2</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LL</a:t>
            </a:r>
            <a:r>
              <a:rPr lang="en-US" sz="1600" baseline="-25000">
                <a:latin typeface="Calibri" panose="020F0502020204030204" pitchFamily="34" charset="0"/>
                <a:ea typeface="Calibri" panose="020F0502020204030204" pitchFamily="34" charset="0"/>
                <a:cs typeface="Calibri" panose="020F0502020204030204" pitchFamily="34" charset="0"/>
              </a:rPr>
              <a:t>f</a:t>
            </a:r>
            <a:r>
              <a:rPr lang="en-US" sz="1600" baseline="30000"/>
              <a:t>(2)</a:t>
            </a:r>
            <a:r>
              <a:rPr lang="en-US" sz="1600"/>
              <a:t>(Y|B).</a:t>
            </a:r>
          </a:p>
        </p:txBody>
      </p:sp>
      <p:sp>
        <p:nvSpPr>
          <p:cNvPr id="3" name="TextBox 2">
            <a:extLst>
              <a:ext uri="{FF2B5EF4-FFF2-40B4-BE49-F238E27FC236}">
                <a16:creationId xmlns:a16="http://schemas.microsoft.com/office/drawing/2014/main" id="{6CEFF06C-08A7-ABE6-BF15-FC825ABB1330}"/>
              </a:ext>
            </a:extLst>
          </p:cNvPr>
          <p:cNvSpPr txBox="1"/>
          <p:nvPr/>
        </p:nvSpPr>
        <p:spPr>
          <a:xfrm>
            <a:off x="363792" y="959966"/>
            <a:ext cx="1022555" cy="338554"/>
          </a:xfrm>
          <a:prstGeom prst="rect">
            <a:avLst/>
          </a:prstGeom>
          <a:noFill/>
        </p:spPr>
        <p:txBody>
          <a:bodyPr wrap="square" rtlCol="0">
            <a:spAutoFit/>
          </a:bodyPr>
          <a:lstStyle/>
          <a:p>
            <a:r>
              <a:rPr lang="en-US" sz="1600" b="1" i="1">
                <a:solidFill>
                  <a:srgbClr val="0000FF"/>
                </a:solidFill>
              </a:rPr>
              <a:t>2</a:t>
            </a:r>
            <a:r>
              <a:rPr lang="en-US" sz="1600" b="1" i="1" baseline="30000">
                <a:solidFill>
                  <a:srgbClr val="0000FF"/>
                </a:solidFill>
              </a:rPr>
              <a:t>nd</a:t>
            </a:r>
            <a:r>
              <a:rPr lang="en-US" sz="1600" b="1" i="1">
                <a:solidFill>
                  <a:srgbClr val="0000FF"/>
                </a:solidFill>
              </a:rPr>
              <a:t> Tree</a:t>
            </a:r>
          </a:p>
        </p:txBody>
      </p:sp>
      <p:graphicFrame>
        <p:nvGraphicFramePr>
          <p:cNvPr id="6" name="Object 5">
            <a:extLst>
              <a:ext uri="{FF2B5EF4-FFF2-40B4-BE49-F238E27FC236}">
                <a16:creationId xmlns:a16="http://schemas.microsoft.com/office/drawing/2014/main" id="{9FA15DB5-D587-26E5-1198-946B99469446}"/>
              </a:ext>
            </a:extLst>
          </p:cNvPr>
          <p:cNvGraphicFramePr>
            <a:graphicFrameLocks noChangeAspect="1"/>
          </p:cNvGraphicFramePr>
          <p:nvPr>
            <p:extLst>
              <p:ext uri="{D42A27DB-BD31-4B8C-83A1-F6EECF244321}">
                <p14:modId xmlns:p14="http://schemas.microsoft.com/office/powerpoint/2010/main" val="617878591"/>
              </p:ext>
            </p:extLst>
          </p:nvPr>
        </p:nvGraphicFramePr>
        <p:xfrm>
          <a:off x="488700" y="5545542"/>
          <a:ext cx="4273800" cy="1114543"/>
        </p:xfrm>
        <a:graphic>
          <a:graphicData uri="http://schemas.openxmlformats.org/presentationml/2006/ole">
            <mc:AlternateContent xmlns:mc="http://schemas.openxmlformats.org/markup-compatibility/2006">
              <mc:Choice xmlns:v="urn:schemas-microsoft-com:vml" Requires="v">
                <p:oleObj name="Equation" r:id="rId3" imgW="3403440" imgH="888840" progId="Equation.DSMT4">
                  <p:embed/>
                </p:oleObj>
              </mc:Choice>
              <mc:Fallback>
                <p:oleObj name="Equation" r:id="rId3" imgW="3403440" imgH="888840" progId="Equation.DSMT4">
                  <p:embed/>
                  <p:pic>
                    <p:nvPicPr>
                      <p:cNvPr id="6" name="Object 5">
                        <a:extLst>
                          <a:ext uri="{FF2B5EF4-FFF2-40B4-BE49-F238E27FC236}">
                            <a16:creationId xmlns:a16="http://schemas.microsoft.com/office/drawing/2014/main" id="{9FA15DB5-D587-26E5-1198-946B99469446}"/>
                          </a:ext>
                        </a:extLst>
                      </p:cNvPr>
                      <p:cNvPicPr/>
                      <p:nvPr/>
                    </p:nvPicPr>
                    <p:blipFill>
                      <a:blip r:embed="rId4"/>
                      <a:stretch>
                        <a:fillRect/>
                      </a:stretch>
                    </p:blipFill>
                    <p:spPr>
                      <a:xfrm>
                        <a:off x="488700" y="5545542"/>
                        <a:ext cx="4273800" cy="1114543"/>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BCDA4B05-23D9-BF96-C14C-1C14F98C3C69}"/>
              </a:ext>
            </a:extLst>
          </p:cNvPr>
          <p:cNvSpPr txBox="1"/>
          <p:nvPr/>
        </p:nvSpPr>
        <p:spPr>
          <a:xfrm>
            <a:off x="409470" y="4901773"/>
            <a:ext cx="4723171" cy="584775"/>
          </a:xfrm>
          <a:prstGeom prst="rect">
            <a:avLst/>
          </a:prstGeom>
          <a:noFill/>
        </p:spPr>
        <p:txBody>
          <a:bodyPr wrap="square">
            <a:spAutoFit/>
          </a:bodyPr>
          <a:lstStyle/>
          <a:p>
            <a:r>
              <a:rPr lang="en-US" sz="1600"/>
              <a:t>Once increments are found, we don’t wholly endorse the jump.  We multiply it by </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 = 0.01 or so.</a:t>
            </a:r>
            <a:endParaRPr lang="en-US" sz="1600"/>
          </a:p>
        </p:txBody>
      </p:sp>
    </p:spTree>
    <p:extLst>
      <p:ext uri="{BB962C8B-B14F-4D97-AF65-F5344CB8AC3E}">
        <p14:creationId xmlns:p14="http://schemas.microsoft.com/office/powerpoint/2010/main" val="5102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186531" y="119923"/>
            <a:ext cx="522988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C000"/>
                </a:solidFill>
                <a:effectLst/>
                <a:uLnTx/>
                <a:uFillTx/>
                <a:latin typeface="Calibri" panose="020F0502020204030204"/>
                <a:ea typeface="+mn-ea"/>
                <a:cs typeface="+mn-cs"/>
              </a:rPr>
              <a:t>Decision Trees: Classification</a:t>
            </a:r>
          </a:p>
        </p:txBody>
      </p:sp>
      <p:sp>
        <p:nvSpPr>
          <p:cNvPr id="2" name="TextBox 1">
            <a:extLst>
              <a:ext uri="{FF2B5EF4-FFF2-40B4-BE49-F238E27FC236}">
                <a16:creationId xmlns:a16="http://schemas.microsoft.com/office/drawing/2014/main" id="{FCE6359F-4F64-4505-A440-07D7FFF4092D}"/>
              </a:ext>
            </a:extLst>
          </p:cNvPr>
          <p:cNvSpPr txBox="1"/>
          <p:nvPr/>
        </p:nvSpPr>
        <p:spPr>
          <a:xfrm>
            <a:off x="224327" y="946943"/>
            <a:ext cx="6668083" cy="830997"/>
          </a:xfrm>
          <a:prstGeom prst="rect">
            <a:avLst/>
          </a:prstGeom>
          <a:noFill/>
        </p:spPr>
        <p:txBody>
          <a:bodyPr wrap="square" rtlCol="0">
            <a:spAutoFit/>
          </a:bodyPr>
          <a:lstStyle/>
          <a:p>
            <a:pPr lvl="0">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For illustration’s sake, we’ll use the gini impurity measure, on this data, which tabulates how one’s predilection for Popcorn, Soda, and age tracks with one’s love of a certain movie. So G(C) is:</a:t>
            </a:r>
          </a:p>
        </p:txBody>
      </p:sp>
      <p:graphicFrame>
        <p:nvGraphicFramePr>
          <p:cNvPr id="21" name="Object 20">
            <a:extLst>
              <a:ext uri="{FF2B5EF4-FFF2-40B4-BE49-F238E27FC236}">
                <a16:creationId xmlns:a16="http://schemas.microsoft.com/office/drawing/2014/main" id="{A62A8BDB-8FA4-A82B-DC6E-2EE18B2B2CF9}"/>
              </a:ext>
            </a:extLst>
          </p:cNvPr>
          <p:cNvGraphicFramePr>
            <a:graphicFrameLocks noChangeAspect="1"/>
          </p:cNvGraphicFramePr>
          <p:nvPr>
            <p:extLst>
              <p:ext uri="{D42A27DB-BD31-4B8C-83A1-F6EECF244321}">
                <p14:modId xmlns:p14="http://schemas.microsoft.com/office/powerpoint/2010/main" val="2821076290"/>
              </p:ext>
            </p:extLst>
          </p:nvPr>
        </p:nvGraphicFramePr>
        <p:xfrm>
          <a:off x="342312" y="3072465"/>
          <a:ext cx="5340731" cy="3270383"/>
        </p:xfrm>
        <a:graphic>
          <a:graphicData uri="http://schemas.openxmlformats.org/presentationml/2006/ole">
            <mc:AlternateContent xmlns:mc="http://schemas.openxmlformats.org/markup-compatibility/2006">
              <mc:Choice xmlns:v="urn:schemas-microsoft-com:vml" Requires="v">
                <p:oleObj name="Equation" r:id="rId2" imgW="4520880" imgH="2768400" progId="Equation.DSMT4">
                  <p:embed/>
                </p:oleObj>
              </mc:Choice>
              <mc:Fallback>
                <p:oleObj name="Equation" r:id="rId2" imgW="4520880" imgH="2768400" progId="Equation.DSMT4">
                  <p:embed/>
                  <p:pic>
                    <p:nvPicPr>
                      <p:cNvPr id="21" name="Object 20">
                        <a:extLst>
                          <a:ext uri="{FF2B5EF4-FFF2-40B4-BE49-F238E27FC236}">
                            <a16:creationId xmlns:a16="http://schemas.microsoft.com/office/drawing/2014/main" id="{A62A8BDB-8FA4-A82B-DC6E-2EE18B2B2CF9}"/>
                          </a:ext>
                        </a:extLst>
                      </p:cNvPr>
                      <p:cNvPicPr/>
                      <p:nvPr/>
                    </p:nvPicPr>
                    <p:blipFill>
                      <a:blip r:embed="rId3"/>
                      <a:stretch>
                        <a:fillRect/>
                      </a:stretch>
                    </p:blipFill>
                    <p:spPr>
                      <a:xfrm>
                        <a:off x="342312" y="3072465"/>
                        <a:ext cx="5340731" cy="3270383"/>
                      </a:xfrm>
                      <a:prstGeom prst="rect">
                        <a:avLst/>
                      </a:prstGeom>
                    </p:spPr>
                  </p:pic>
                </p:oleObj>
              </mc:Fallback>
            </mc:AlternateContent>
          </a:graphicData>
        </a:graphic>
      </p:graphicFrame>
      <p:pic>
        <p:nvPicPr>
          <p:cNvPr id="22" name="Picture 21">
            <a:extLst>
              <a:ext uri="{FF2B5EF4-FFF2-40B4-BE49-F238E27FC236}">
                <a16:creationId xmlns:a16="http://schemas.microsoft.com/office/drawing/2014/main" id="{89D23E0B-1F60-FDF0-D567-C7675258A1D5}"/>
              </a:ext>
            </a:extLst>
          </p:cNvPr>
          <p:cNvPicPr>
            <a:picLocks noChangeAspect="1"/>
          </p:cNvPicPr>
          <p:nvPr/>
        </p:nvPicPr>
        <p:blipFill>
          <a:blip r:embed="rId4"/>
          <a:stretch>
            <a:fillRect/>
          </a:stretch>
        </p:blipFill>
        <p:spPr>
          <a:xfrm>
            <a:off x="7261401" y="2963841"/>
            <a:ext cx="4031329" cy="1615580"/>
          </a:xfrm>
          <a:prstGeom prst="rect">
            <a:avLst/>
          </a:prstGeom>
        </p:spPr>
      </p:pic>
      <p:pic>
        <p:nvPicPr>
          <p:cNvPr id="23" name="Picture 22">
            <a:extLst>
              <a:ext uri="{FF2B5EF4-FFF2-40B4-BE49-F238E27FC236}">
                <a16:creationId xmlns:a16="http://schemas.microsoft.com/office/drawing/2014/main" id="{4DDFE4DE-2BEE-844C-B53B-225BE9880B34}"/>
              </a:ext>
            </a:extLst>
          </p:cNvPr>
          <p:cNvPicPr>
            <a:picLocks noChangeAspect="1"/>
          </p:cNvPicPr>
          <p:nvPr/>
        </p:nvPicPr>
        <p:blipFill>
          <a:blip r:embed="rId5"/>
          <a:stretch>
            <a:fillRect/>
          </a:stretch>
        </p:blipFill>
        <p:spPr>
          <a:xfrm>
            <a:off x="7291883" y="875482"/>
            <a:ext cx="4000847" cy="1623201"/>
          </a:xfrm>
          <a:prstGeom prst="rect">
            <a:avLst/>
          </a:prstGeom>
        </p:spPr>
      </p:pic>
      <p:sp>
        <p:nvSpPr>
          <p:cNvPr id="24" name="TextBox 23">
            <a:extLst>
              <a:ext uri="{FF2B5EF4-FFF2-40B4-BE49-F238E27FC236}">
                <a16:creationId xmlns:a16="http://schemas.microsoft.com/office/drawing/2014/main" id="{A273D39E-036A-E4E3-FF97-E2AFBA8EA3BD}"/>
              </a:ext>
            </a:extLst>
          </p:cNvPr>
          <p:cNvSpPr txBox="1"/>
          <p:nvPr/>
        </p:nvSpPr>
        <p:spPr>
          <a:xfrm>
            <a:off x="224326" y="2398077"/>
            <a:ext cx="6284629" cy="584775"/>
          </a:xfrm>
          <a:prstGeom prst="rect">
            <a:avLst/>
          </a:prstGeom>
          <a:noFill/>
        </p:spPr>
        <p:txBody>
          <a:bodyPr wrap="square" rtlCol="0">
            <a:spAutoFit/>
          </a:bodyPr>
          <a:lstStyle/>
          <a:p>
            <a:pPr lvl="0">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Turns out Loves Soda tracks most closely with Loves Cool as Ice, because it has the smallest gini impurity, calculated below:</a:t>
            </a:r>
          </a:p>
        </p:txBody>
      </p:sp>
      <p:sp>
        <p:nvSpPr>
          <p:cNvPr id="5" name="TextBox 4">
            <a:extLst>
              <a:ext uri="{FF2B5EF4-FFF2-40B4-BE49-F238E27FC236}">
                <a16:creationId xmlns:a16="http://schemas.microsoft.com/office/drawing/2014/main" id="{A3F5D036-52DB-AFB6-D8ED-AD696331D673}"/>
              </a:ext>
            </a:extLst>
          </p:cNvPr>
          <p:cNvSpPr txBox="1"/>
          <p:nvPr/>
        </p:nvSpPr>
        <p:spPr>
          <a:xfrm>
            <a:off x="342312" y="6432462"/>
            <a:ext cx="3777401" cy="338554"/>
          </a:xfrm>
          <a:prstGeom prst="rect">
            <a:avLst/>
          </a:prstGeom>
          <a:noFill/>
        </p:spPr>
        <p:txBody>
          <a:bodyPr wrap="square" rtlCol="0">
            <a:spAutoFit/>
          </a:bodyPr>
          <a:lstStyle/>
          <a:p>
            <a:pPr lvl="0">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And so our Decision Tree, is, a this stage:</a:t>
            </a:r>
          </a:p>
        </p:txBody>
      </p:sp>
      <p:pic>
        <p:nvPicPr>
          <p:cNvPr id="6" name="Picture 5" descr="Diagram&#10;&#10;Description automatically generated">
            <a:extLst>
              <a:ext uri="{FF2B5EF4-FFF2-40B4-BE49-F238E27FC236}">
                <a16:creationId xmlns:a16="http://schemas.microsoft.com/office/drawing/2014/main" id="{FC5FA87D-CFA8-8055-4638-8C2D8D59BE2C}"/>
              </a:ext>
            </a:extLst>
          </p:cNvPr>
          <p:cNvPicPr>
            <a:picLocks noChangeAspect="1"/>
          </p:cNvPicPr>
          <p:nvPr/>
        </p:nvPicPr>
        <p:blipFill>
          <a:blip r:embed="rId6"/>
          <a:stretch>
            <a:fillRect/>
          </a:stretch>
        </p:blipFill>
        <p:spPr>
          <a:xfrm>
            <a:off x="7291883" y="4830807"/>
            <a:ext cx="3395782" cy="1837422"/>
          </a:xfrm>
          <a:prstGeom prst="rect">
            <a:avLst/>
          </a:prstGeom>
        </p:spPr>
      </p:pic>
      <p:graphicFrame>
        <p:nvGraphicFramePr>
          <p:cNvPr id="7" name="Object 6">
            <a:extLst>
              <a:ext uri="{FF2B5EF4-FFF2-40B4-BE49-F238E27FC236}">
                <a16:creationId xmlns:a16="http://schemas.microsoft.com/office/drawing/2014/main" id="{692F12EA-CA45-5187-7718-575136C36FEC}"/>
              </a:ext>
            </a:extLst>
          </p:cNvPr>
          <p:cNvGraphicFramePr>
            <a:graphicFrameLocks noChangeAspect="1"/>
          </p:cNvGraphicFramePr>
          <p:nvPr>
            <p:extLst>
              <p:ext uri="{D42A27DB-BD31-4B8C-83A1-F6EECF244321}">
                <p14:modId xmlns:p14="http://schemas.microsoft.com/office/powerpoint/2010/main" val="1823912426"/>
              </p:ext>
            </p:extLst>
          </p:nvPr>
        </p:nvGraphicFramePr>
        <p:xfrm>
          <a:off x="374650" y="1784350"/>
          <a:ext cx="3900488" cy="603250"/>
        </p:xfrm>
        <a:graphic>
          <a:graphicData uri="http://schemas.openxmlformats.org/presentationml/2006/ole">
            <mc:AlternateContent xmlns:mc="http://schemas.openxmlformats.org/markup-compatibility/2006">
              <mc:Choice xmlns:v="urn:schemas-microsoft-com:vml" Requires="v">
                <p:oleObj name="Equation" r:id="rId7" imgW="3124080" imgH="482400" progId="Equation.DSMT4">
                  <p:embed/>
                </p:oleObj>
              </mc:Choice>
              <mc:Fallback>
                <p:oleObj name="Equation" r:id="rId7" imgW="3124080" imgH="482400" progId="Equation.DSMT4">
                  <p:embed/>
                  <p:pic>
                    <p:nvPicPr>
                      <p:cNvPr id="0" name=""/>
                      <p:cNvPicPr/>
                      <p:nvPr/>
                    </p:nvPicPr>
                    <p:blipFill>
                      <a:blip r:embed="rId8"/>
                      <a:stretch>
                        <a:fillRect/>
                      </a:stretch>
                    </p:blipFill>
                    <p:spPr>
                      <a:xfrm>
                        <a:off x="374650" y="1784350"/>
                        <a:ext cx="3900488" cy="603250"/>
                      </a:xfrm>
                      <a:prstGeom prst="rect">
                        <a:avLst/>
                      </a:prstGeom>
                    </p:spPr>
                  </p:pic>
                </p:oleObj>
              </mc:Fallback>
            </mc:AlternateContent>
          </a:graphicData>
        </a:graphic>
      </p:graphicFrame>
    </p:spTree>
    <p:extLst>
      <p:ext uri="{BB962C8B-B14F-4D97-AF65-F5344CB8AC3E}">
        <p14:creationId xmlns:p14="http://schemas.microsoft.com/office/powerpoint/2010/main" val="1742310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5" name="TextBox 4">
            <a:extLst>
              <a:ext uri="{FF2B5EF4-FFF2-40B4-BE49-F238E27FC236}">
                <a16:creationId xmlns:a16="http://schemas.microsoft.com/office/drawing/2014/main" id="{AFE35623-B3CF-26F0-5853-AEEAE30BF8EB}"/>
              </a:ext>
            </a:extLst>
          </p:cNvPr>
          <p:cNvSpPr txBox="1"/>
          <p:nvPr/>
        </p:nvSpPr>
        <p:spPr>
          <a:xfrm>
            <a:off x="373624" y="1238998"/>
            <a:ext cx="9153834" cy="338554"/>
          </a:xfrm>
          <a:prstGeom prst="rect">
            <a:avLst/>
          </a:prstGeom>
          <a:noFill/>
        </p:spPr>
        <p:txBody>
          <a:bodyPr wrap="square">
            <a:spAutoFit/>
          </a:bodyPr>
          <a:lstStyle/>
          <a:p>
            <a:r>
              <a:rPr lang="en-US" sz="1600"/>
              <a:t>And we proceed likewise for all subsequent trees.  Assuming we stop after n trees, our predictions will be:</a:t>
            </a:r>
          </a:p>
        </p:txBody>
      </p:sp>
      <p:sp>
        <p:nvSpPr>
          <p:cNvPr id="8" name="TextBox 7">
            <a:extLst>
              <a:ext uri="{FF2B5EF4-FFF2-40B4-BE49-F238E27FC236}">
                <a16:creationId xmlns:a16="http://schemas.microsoft.com/office/drawing/2014/main" id="{1B9BDB6E-6C38-FA3F-2D7D-7F803A42BE63}"/>
              </a:ext>
            </a:extLst>
          </p:cNvPr>
          <p:cNvSpPr txBox="1"/>
          <p:nvPr/>
        </p:nvSpPr>
        <p:spPr>
          <a:xfrm>
            <a:off x="373624" y="923709"/>
            <a:ext cx="1396182" cy="338554"/>
          </a:xfrm>
          <a:prstGeom prst="rect">
            <a:avLst/>
          </a:prstGeom>
          <a:noFill/>
        </p:spPr>
        <p:txBody>
          <a:bodyPr wrap="square" rtlCol="0">
            <a:spAutoFit/>
          </a:bodyPr>
          <a:lstStyle/>
          <a:p>
            <a:r>
              <a:rPr lang="en-US" sz="1600" b="1" i="1">
                <a:solidFill>
                  <a:srgbClr val="0000FF"/>
                </a:solidFill>
              </a:rPr>
              <a:t>3</a:t>
            </a:r>
            <a:r>
              <a:rPr lang="en-US" sz="1600" b="1" i="1" baseline="30000">
                <a:solidFill>
                  <a:srgbClr val="0000FF"/>
                </a:solidFill>
              </a:rPr>
              <a:t>rd</a:t>
            </a:r>
            <a:r>
              <a:rPr lang="en-US" sz="1600" b="1" i="1">
                <a:solidFill>
                  <a:srgbClr val="0000FF"/>
                </a:solidFill>
              </a:rPr>
              <a:t> Tree, etc.</a:t>
            </a:r>
          </a:p>
        </p:txBody>
      </p:sp>
      <p:graphicFrame>
        <p:nvGraphicFramePr>
          <p:cNvPr id="10" name="Object 9">
            <a:extLst>
              <a:ext uri="{FF2B5EF4-FFF2-40B4-BE49-F238E27FC236}">
                <a16:creationId xmlns:a16="http://schemas.microsoft.com/office/drawing/2014/main" id="{B1637ECB-4F12-724E-FA46-B3656379D6C3}"/>
              </a:ext>
            </a:extLst>
          </p:cNvPr>
          <p:cNvGraphicFramePr>
            <a:graphicFrameLocks noChangeAspect="1"/>
          </p:cNvGraphicFramePr>
          <p:nvPr>
            <p:extLst>
              <p:ext uri="{D42A27DB-BD31-4B8C-83A1-F6EECF244321}">
                <p14:modId xmlns:p14="http://schemas.microsoft.com/office/powerpoint/2010/main" val="3872605681"/>
              </p:ext>
            </p:extLst>
          </p:nvPr>
        </p:nvGraphicFramePr>
        <p:xfrm>
          <a:off x="444500" y="1721391"/>
          <a:ext cx="5400675" cy="1225550"/>
        </p:xfrm>
        <a:graphic>
          <a:graphicData uri="http://schemas.openxmlformats.org/presentationml/2006/ole">
            <mc:AlternateContent xmlns:mc="http://schemas.openxmlformats.org/markup-compatibility/2006">
              <mc:Choice xmlns:v="urn:schemas-microsoft-com:vml" Requires="v">
                <p:oleObj name="Equation" r:id="rId2" imgW="3924000" imgH="888840" progId="Equation.DSMT4">
                  <p:embed/>
                </p:oleObj>
              </mc:Choice>
              <mc:Fallback>
                <p:oleObj name="Equation" r:id="rId2" imgW="3924000" imgH="888840" progId="Equation.DSMT4">
                  <p:embed/>
                  <p:pic>
                    <p:nvPicPr>
                      <p:cNvPr id="10" name="Object 9">
                        <a:extLst>
                          <a:ext uri="{FF2B5EF4-FFF2-40B4-BE49-F238E27FC236}">
                            <a16:creationId xmlns:a16="http://schemas.microsoft.com/office/drawing/2014/main" id="{B1637ECB-4F12-724E-FA46-B3656379D6C3}"/>
                          </a:ext>
                        </a:extLst>
                      </p:cNvPr>
                      <p:cNvPicPr/>
                      <p:nvPr/>
                    </p:nvPicPr>
                    <p:blipFill>
                      <a:blip r:embed="rId3"/>
                      <a:stretch>
                        <a:fillRect/>
                      </a:stretch>
                    </p:blipFill>
                    <p:spPr>
                      <a:xfrm>
                        <a:off x="444500" y="1721391"/>
                        <a:ext cx="5400675" cy="1225550"/>
                      </a:xfrm>
                      <a:prstGeom prst="rect">
                        <a:avLst/>
                      </a:prstGeom>
                      <a:solidFill>
                        <a:schemeClr val="accent2">
                          <a:lumMod val="20000"/>
                          <a:lumOff val="80000"/>
                        </a:schemeClr>
                      </a:solidFill>
                    </p:spPr>
                  </p:pic>
                </p:oleObj>
              </mc:Fallback>
            </mc:AlternateContent>
          </a:graphicData>
        </a:graphic>
      </p:graphicFrame>
      <p:graphicFrame>
        <p:nvGraphicFramePr>
          <p:cNvPr id="3" name="Object 2">
            <a:extLst>
              <a:ext uri="{FF2B5EF4-FFF2-40B4-BE49-F238E27FC236}">
                <a16:creationId xmlns:a16="http://schemas.microsoft.com/office/drawing/2014/main" id="{128A3FCA-D1B9-F845-48F1-BB7657A28AB0}"/>
              </a:ext>
            </a:extLst>
          </p:cNvPr>
          <p:cNvGraphicFramePr>
            <a:graphicFrameLocks noChangeAspect="1"/>
          </p:cNvGraphicFramePr>
          <p:nvPr>
            <p:extLst>
              <p:ext uri="{D42A27DB-BD31-4B8C-83A1-F6EECF244321}">
                <p14:modId xmlns:p14="http://schemas.microsoft.com/office/powerpoint/2010/main" val="1418200277"/>
              </p:ext>
            </p:extLst>
          </p:nvPr>
        </p:nvGraphicFramePr>
        <p:xfrm>
          <a:off x="454024" y="3798888"/>
          <a:ext cx="2898775" cy="583290"/>
        </p:xfrm>
        <a:graphic>
          <a:graphicData uri="http://schemas.openxmlformats.org/presentationml/2006/ole">
            <mc:AlternateContent xmlns:mc="http://schemas.openxmlformats.org/markup-compatibility/2006">
              <mc:Choice xmlns:v="urn:schemas-microsoft-com:vml" Requires="v">
                <p:oleObj name="Equation" r:id="rId4" imgW="2082600" imgH="419040" progId="Equation.DSMT4">
                  <p:embed/>
                </p:oleObj>
              </mc:Choice>
              <mc:Fallback>
                <p:oleObj name="Equation" r:id="rId4" imgW="2082600" imgH="419040" progId="Equation.DSMT4">
                  <p:embed/>
                  <p:pic>
                    <p:nvPicPr>
                      <p:cNvPr id="0" name=""/>
                      <p:cNvPicPr/>
                      <p:nvPr/>
                    </p:nvPicPr>
                    <p:blipFill>
                      <a:blip r:embed="rId5"/>
                      <a:stretch>
                        <a:fillRect/>
                      </a:stretch>
                    </p:blipFill>
                    <p:spPr>
                      <a:xfrm>
                        <a:off x="454024" y="3798888"/>
                        <a:ext cx="2898775" cy="583290"/>
                      </a:xfrm>
                      <a:prstGeom prst="rect">
                        <a:avLst/>
                      </a:prstGeom>
                      <a:ln w="19050">
                        <a:solidFill>
                          <a:srgbClr val="FF0066"/>
                        </a:solidFill>
                      </a:ln>
                    </p:spPr>
                  </p:pic>
                </p:oleObj>
              </mc:Fallback>
            </mc:AlternateContent>
          </a:graphicData>
        </a:graphic>
      </p:graphicFrame>
      <p:sp>
        <p:nvSpPr>
          <p:cNvPr id="4" name="TextBox 3">
            <a:extLst>
              <a:ext uri="{FF2B5EF4-FFF2-40B4-BE49-F238E27FC236}">
                <a16:creationId xmlns:a16="http://schemas.microsoft.com/office/drawing/2014/main" id="{19B4D37E-FACD-41E3-D1B1-4A8B1AA50F69}"/>
              </a:ext>
            </a:extLst>
          </p:cNvPr>
          <p:cNvSpPr txBox="1"/>
          <p:nvPr/>
        </p:nvSpPr>
        <p:spPr>
          <a:xfrm>
            <a:off x="354574" y="3158185"/>
            <a:ext cx="6160526" cy="338554"/>
          </a:xfrm>
          <a:prstGeom prst="rect">
            <a:avLst/>
          </a:prstGeom>
          <a:noFill/>
        </p:spPr>
        <p:txBody>
          <a:bodyPr wrap="square">
            <a:spAutoFit/>
          </a:bodyPr>
          <a:lstStyle/>
          <a:p>
            <a:r>
              <a:rPr lang="en-US" sz="1600"/>
              <a:t>and remember that probabilities can be calculated from lambda’s via:</a:t>
            </a:r>
          </a:p>
        </p:txBody>
      </p:sp>
    </p:spTree>
    <p:extLst>
      <p:ext uri="{BB962C8B-B14F-4D97-AF65-F5344CB8AC3E}">
        <p14:creationId xmlns:p14="http://schemas.microsoft.com/office/powerpoint/2010/main" val="46451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Diagram&#10;&#10;Description automatically generated">
            <a:extLst>
              <a:ext uri="{FF2B5EF4-FFF2-40B4-BE49-F238E27FC236}">
                <a16:creationId xmlns:a16="http://schemas.microsoft.com/office/drawing/2014/main" id="{C8B3C79D-617E-8FC5-9D54-C02E626B0858}"/>
              </a:ext>
            </a:extLst>
          </p:cNvPr>
          <p:cNvPicPr>
            <a:picLocks noChangeAspect="1"/>
          </p:cNvPicPr>
          <p:nvPr/>
        </p:nvPicPr>
        <p:blipFill>
          <a:blip r:embed="rId3"/>
          <a:stretch>
            <a:fillRect/>
          </a:stretch>
        </p:blipFill>
        <p:spPr>
          <a:xfrm>
            <a:off x="4833346" y="4049938"/>
            <a:ext cx="3441646" cy="2252188"/>
          </a:xfrm>
          <a:prstGeom prst="rect">
            <a:avLst/>
          </a:prstGeom>
        </p:spPr>
      </p:pic>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5" name="TextBox 4">
            <a:extLst>
              <a:ext uri="{FF2B5EF4-FFF2-40B4-BE49-F238E27FC236}">
                <a16:creationId xmlns:a16="http://schemas.microsoft.com/office/drawing/2014/main" id="{AFE35623-B3CF-26F0-5853-AEEAE30BF8EB}"/>
              </a:ext>
            </a:extLst>
          </p:cNvPr>
          <p:cNvSpPr txBox="1"/>
          <p:nvPr/>
        </p:nvSpPr>
        <p:spPr>
          <a:xfrm>
            <a:off x="145024" y="1130843"/>
            <a:ext cx="9153834" cy="338554"/>
          </a:xfrm>
          <a:prstGeom prst="rect">
            <a:avLst/>
          </a:prstGeom>
          <a:noFill/>
        </p:spPr>
        <p:txBody>
          <a:bodyPr wrap="square">
            <a:spAutoFit/>
          </a:bodyPr>
          <a:lstStyle/>
          <a:p>
            <a:r>
              <a:rPr lang="en-US" sz="1600"/>
              <a:t>A quickie.  Want to create incremental decision trees for this guy.</a:t>
            </a:r>
          </a:p>
        </p:txBody>
      </p:sp>
      <p:sp>
        <p:nvSpPr>
          <p:cNvPr id="8" name="TextBox 7">
            <a:extLst>
              <a:ext uri="{FF2B5EF4-FFF2-40B4-BE49-F238E27FC236}">
                <a16:creationId xmlns:a16="http://schemas.microsoft.com/office/drawing/2014/main" id="{1B9BDB6E-6C38-FA3F-2D7D-7F803A42BE63}"/>
              </a:ext>
            </a:extLst>
          </p:cNvPr>
          <p:cNvSpPr txBox="1"/>
          <p:nvPr/>
        </p:nvSpPr>
        <p:spPr>
          <a:xfrm>
            <a:off x="145024" y="815554"/>
            <a:ext cx="1396182" cy="338554"/>
          </a:xfrm>
          <a:prstGeom prst="rect">
            <a:avLst/>
          </a:prstGeom>
          <a:noFill/>
        </p:spPr>
        <p:txBody>
          <a:bodyPr wrap="square" rtlCol="0">
            <a:spAutoFit/>
          </a:bodyPr>
          <a:lstStyle/>
          <a:p>
            <a:r>
              <a:rPr lang="en-US" sz="1600" b="1" i="1"/>
              <a:t>Example</a:t>
            </a:r>
          </a:p>
        </p:txBody>
      </p:sp>
      <p:sp>
        <p:nvSpPr>
          <p:cNvPr id="6" name="TextBox 5">
            <a:extLst>
              <a:ext uri="{FF2B5EF4-FFF2-40B4-BE49-F238E27FC236}">
                <a16:creationId xmlns:a16="http://schemas.microsoft.com/office/drawing/2014/main" id="{9625A72A-173D-39FC-23E7-ECA0647388C8}"/>
              </a:ext>
            </a:extLst>
          </p:cNvPr>
          <p:cNvSpPr txBox="1"/>
          <p:nvPr/>
        </p:nvSpPr>
        <p:spPr>
          <a:xfrm>
            <a:off x="5304089" y="1600281"/>
            <a:ext cx="1484673" cy="338554"/>
          </a:xfrm>
          <a:prstGeom prst="rect">
            <a:avLst/>
          </a:prstGeom>
          <a:noFill/>
        </p:spPr>
        <p:txBody>
          <a:bodyPr wrap="square">
            <a:spAutoFit/>
          </a:bodyPr>
          <a:lstStyle/>
          <a:p>
            <a:pPr marL="0" marR="0">
              <a:spcBef>
                <a:spcPts val="0"/>
              </a:spcBef>
              <a:spcAft>
                <a:spcPts val="0"/>
              </a:spcAft>
            </a:pPr>
            <a:r>
              <a:rPr lang="en-US" sz="1600" i="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Zeroth Tree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7" name="Object 6">
            <a:extLst>
              <a:ext uri="{FF2B5EF4-FFF2-40B4-BE49-F238E27FC236}">
                <a16:creationId xmlns:a16="http://schemas.microsoft.com/office/drawing/2014/main" id="{ABF8B49F-CE90-6462-67C1-2D6D82C55B8B}"/>
              </a:ext>
            </a:extLst>
          </p:cNvPr>
          <p:cNvGraphicFramePr>
            <a:graphicFrameLocks noChangeAspect="1"/>
          </p:cNvGraphicFramePr>
          <p:nvPr>
            <p:extLst>
              <p:ext uri="{D42A27DB-BD31-4B8C-83A1-F6EECF244321}">
                <p14:modId xmlns:p14="http://schemas.microsoft.com/office/powerpoint/2010/main" val="1873696135"/>
              </p:ext>
            </p:extLst>
          </p:nvPr>
        </p:nvGraphicFramePr>
        <p:xfrm>
          <a:off x="5418914" y="2480485"/>
          <a:ext cx="3053419" cy="665642"/>
        </p:xfrm>
        <a:graphic>
          <a:graphicData uri="http://schemas.openxmlformats.org/presentationml/2006/ole">
            <mc:AlternateContent xmlns:mc="http://schemas.openxmlformats.org/markup-compatibility/2006">
              <mc:Choice xmlns:v="urn:schemas-microsoft-com:vml" Requires="v">
                <p:oleObj name="Equation" r:id="rId4" imgW="2209680" imgH="482400" progId="Equation.DSMT4">
                  <p:embed/>
                </p:oleObj>
              </mc:Choice>
              <mc:Fallback>
                <p:oleObj name="Equation" r:id="rId4" imgW="2209680" imgH="482400" progId="Equation.DSMT4">
                  <p:embed/>
                  <p:pic>
                    <p:nvPicPr>
                      <p:cNvPr id="7" name="Object 6">
                        <a:extLst>
                          <a:ext uri="{FF2B5EF4-FFF2-40B4-BE49-F238E27FC236}">
                            <a16:creationId xmlns:a16="http://schemas.microsoft.com/office/drawing/2014/main" id="{ABF8B49F-CE90-6462-67C1-2D6D82C55B8B}"/>
                          </a:ext>
                        </a:extLst>
                      </p:cNvPr>
                      <p:cNvPicPr/>
                      <p:nvPr/>
                    </p:nvPicPr>
                    <p:blipFill>
                      <a:blip r:embed="rId5"/>
                      <a:stretch>
                        <a:fillRect/>
                      </a:stretch>
                    </p:blipFill>
                    <p:spPr>
                      <a:xfrm>
                        <a:off x="5418914" y="2480485"/>
                        <a:ext cx="3053419" cy="665642"/>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78DCCBCF-E2A1-297D-B0B0-DC04B66B534C}"/>
              </a:ext>
            </a:extLst>
          </p:cNvPr>
          <p:cNvSpPr txBox="1"/>
          <p:nvPr/>
        </p:nvSpPr>
        <p:spPr>
          <a:xfrm>
            <a:off x="72203" y="3580525"/>
            <a:ext cx="1484673" cy="338554"/>
          </a:xfrm>
          <a:prstGeom prst="rect">
            <a:avLst/>
          </a:prstGeom>
          <a:noFill/>
        </p:spPr>
        <p:txBody>
          <a:bodyPr wrap="square">
            <a:spAutoFit/>
          </a:bodyPr>
          <a:lstStyle/>
          <a:p>
            <a:pPr marL="0" marR="0">
              <a:spcBef>
                <a:spcPts val="0"/>
              </a:spcBef>
              <a:spcAft>
                <a:spcPts val="0"/>
              </a:spcAft>
            </a:pPr>
            <a:r>
              <a:rPr lang="en-US" sz="1600" i="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First Tree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142FEB72-6B1C-2EAC-EBA3-E1ED1E0F24C2}"/>
              </a:ext>
            </a:extLst>
          </p:cNvPr>
          <p:cNvSpPr txBox="1"/>
          <p:nvPr/>
        </p:nvSpPr>
        <p:spPr>
          <a:xfrm>
            <a:off x="5314981" y="1908530"/>
            <a:ext cx="4181450" cy="338554"/>
          </a:xfrm>
          <a:prstGeom prst="rect">
            <a:avLst/>
          </a:prstGeom>
          <a:noFill/>
        </p:spPr>
        <p:txBody>
          <a:bodyPr wrap="square" rtlCol="0">
            <a:spAutoFit/>
          </a:bodyPr>
          <a:lstStyle/>
          <a:p>
            <a:r>
              <a:rPr lang="en-US" sz="1600"/>
              <a:t>starting with the initial overall prediction:</a:t>
            </a:r>
          </a:p>
        </p:txBody>
      </p:sp>
      <p:sp>
        <p:nvSpPr>
          <p:cNvPr id="16" name="TextBox 15">
            <a:extLst>
              <a:ext uri="{FF2B5EF4-FFF2-40B4-BE49-F238E27FC236}">
                <a16:creationId xmlns:a16="http://schemas.microsoft.com/office/drawing/2014/main" id="{CBC21D80-A55E-5D78-5BF1-0AD4A9568134}"/>
              </a:ext>
            </a:extLst>
          </p:cNvPr>
          <p:cNvSpPr txBox="1"/>
          <p:nvPr/>
        </p:nvSpPr>
        <p:spPr>
          <a:xfrm>
            <a:off x="8068222" y="3933633"/>
            <a:ext cx="4051575" cy="338554"/>
          </a:xfrm>
          <a:prstGeom prst="rect">
            <a:avLst/>
          </a:prstGeom>
          <a:noFill/>
        </p:spPr>
        <p:txBody>
          <a:bodyPr wrap="square" rtlCol="0">
            <a:spAutoFit/>
          </a:bodyPr>
          <a:lstStyle/>
          <a:p>
            <a:r>
              <a:rPr lang="en-US" sz="1600"/>
              <a:t>setting alpha = 0.5, we can make predictions:</a:t>
            </a:r>
          </a:p>
        </p:txBody>
      </p:sp>
      <p:sp>
        <p:nvSpPr>
          <p:cNvPr id="20" name="TextBox 19">
            <a:extLst>
              <a:ext uri="{FF2B5EF4-FFF2-40B4-BE49-F238E27FC236}">
                <a16:creationId xmlns:a16="http://schemas.microsoft.com/office/drawing/2014/main" id="{BE6519B3-2068-DB1D-210C-82DB6F4AA44C}"/>
              </a:ext>
            </a:extLst>
          </p:cNvPr>
          <p:cNvSpPr txBox="1"/>
          <p:nvPr/>
        </p:nvSpPr>
        <p:spPr>
          <a:xfrm>
            <a:off x="72203" y="3861885"/>
            <a:ext cx="4563535" cy="338554"/>
          </a:xfrm>
          <a:prstGeom prst="rect">
            <a:avLst/>
          </a:prstGeom>
          <a:noFill/>
        </p:spPr>
        <p:txBody>
          <a:bodyPr wrap="square" rtlCol="0">
            <a:spAutoFit/>
          </a:bodyPr>
          <a:lstStyle/>
          <a:p>
            <a:r>
              <a:rPr lang="en-US" sz="1600"/>
              <a:t>then we form the increments, and fit a small tree:</a:t>
            </a:r>
          </a:p>
        </p:txBody>
      </p:sp>
      <p:pic>
        <p:nvPicPr>
          <p:cNvPr id="3" name="Picture 2">
            <a:extLst>
              <a:ext uri="{FF2B5EF4-FFF2-40B4-BE49-F238E27FC236}">
                <a16:creationId xmlns:a16="http://schemas.microsoft.com/office/drawing/2014/main" id="{7FDBB82B-BBDD-655E-8114-495B6D3708AA}"/>
              </a:ext>
            </a:extLst>
          </p:cNvPr>
          <p:cNvPicPr>
            <a:picLocks noChangeAspect="1"/>
          </p:cNvPicPr>
          <p:nvPr/>
        </p:nvPicPr>
        <p:blipFill>
          <a:blip r:embed="rId6"/>
          <a:stretch>
            <a:fillRect/>
          </a:stretch>
        </p:blipFill>
        <p:spPr>
          <a:xfrm>
            <a:off x="145024" y="1600281"/>
            <a:ext cx="4801016" cy="1889924"/>
          </a:xfrm>
          <a:prstGeom prst="rect">
            <a:avLst/>
          </a:prstGeom>
        </p:spPr>
      </p:pic>
      <p:pic>
        <p:nvPicPr>
          <p:cNvPr id="4" name="Picture 3">
            <a:extLst>
              <a:ext uri="{FF2B5EF4-FFF2-40B4-BE49-F238E27FC236}">
                <a16:creationId xmlns:a16="http://schemas.microsoft.com/office/drawing/2014/main" id="{76DD0A91-6D61-1ED2-413D-4CB183023537}"/>
              </a:ext>
            </a:extLst>
          </p:cNvPr>
          <p:cNvPicPr>
            <a:picLocks noChangeAspect="1"/>
          </p:cNvPicPr>
          <p:nvPr/>
        </p:nvPicPr>
        <p:blipFill>
          <a:blip r:embed="rId7"/>
          <a:stretch>
            <a:fillRect/>
          </a:stretch>
        </p:blipFill>
        <p:spPr>
          <a:xfrm>
            <a:off x="9496430" y="2463322"/>
            <a:ext cx="1343019" cy="735777"/>
          </a:xfrm>
          <a:prstGeom prst="rect">
            <a:avLst/>
          </a:prstGeom>
        </p:spPr>
      </p:pic>
      <p:pic>
        <p:nvPicPr>
          <p:cNvPr id="10" name="Picture 9">
            <a:extLst>
              <a:ext uri="{FF2B5EF4-FFF2-40B4-BE49-F238E27FC236}">
                <a16:creationId xmlns:a16="http://schemas.microsoft.com/office/drawing/2014/main" id="{6A8A602E-BD64-C4D2-95D1-8B47669A42A6}"/>
              </a:ext>
            </a:extLst>
          </p:cNvPr>
          <p:cNvPicPr>
            <a:picLocks noChangeAspect="1"/>
          </p:cNvPicPr>
          <p:nvPr/>
        </p:nvPicPr>
        <p:blipFill>
          <a:blip r:embed="rId8"/>
          <a:stretch>
            <a:fillRect/>
          </a:stretch>
        </p:blipFill>
        <p:spPr>
          <a:xfrm>
            <a:off x="155449" y="4382856"/>
            <a:ext cx="4506447" cy="1919270"/>
          </a:xfrm>
          <a:prstGeom prst="rect">
            <a:avLst/>
          </a:prstGeom>
        </p:spPr>
      </p:pic>
      <p:graphicFrame>
        <p:nvGraphicFramePr>
          <p:cNvPr id="14" name="Object 13">
            <a:extLst>
              <a:ext uri="{FF2B5EF4-FFF2-40B4-BE49-F238E27FC236}">
                <a16:creationId xmlns:a16="http://schemas.microsoft.com/office/drawing/2014/main" id="{B97FF015-6567-E617-6BB5-68DFAFD4C242}"/>
              </a:ext>
            </a:extLst>
          </p:cNvPr>
          <p:cNvGraphicFramePr>
            <a:graphicFrameLocks noChangeAspect="1"/>
          </p:cNvGraphicFramePr>
          <p:nvPr>
            <p:extLst>
              <p:ext uri="{D42A27DB-BD31-4B8C-83A1-F6EECF244321}">
                <p14:modId xmlns:p14="http://schemas.microsoft.com/office/powerpoint/2010/main" val="3220283833"/>
              </p:ext>
            </p:extLst>
          </p:nvPr>
        </p:nvGraphicFramePr>
        <p:xfrm>
          <a:off x="8129700" y="4303115"/>
          <a:ext cx="3996318" cy="1257934"/>
        </p:xfrm>
        <a:graphic>
          <a:graphicData uri="http://schemas.openxmlformats.org/presentationml/2006/ole">
            <mc:AlternateContent xmlns:mc="http://schemas.openxmlformats.org/markup-compatibility/2006">
              <mc:Choice xmlns:v="urn:schemas-microsoft-com:vml" Requires="v">
                <p:oleObj name="Equation" r:id="rId9" imgW="3225600" imgH="1015920" progId="Equation.DSMT4">
                  <p:embed/>
                </p:oleObj>
              </mc:Choice>
              <mc:Fallback>
                <p:oleObj name="Equation" r:id="rId9" imgW="3225600" imgH="1015920" progId="Equation.DSMT4">
                  <p:embed/>
                  <p:pic>
                    <p:nvPicPr>
                      <p:cNvPr id="0" name=""/>
                      <p:cNvPicPr/>
                      <p:nvPr/>
                    </p:nvPicPr>
                    <p:blipFill>
                      <a:blip r:embed="rId10"/>
                      <a:stretch>
                        <a:fillRect/>
                      </a:stretch>
                    </p:blipFill>
                    <p:spPr>
                      <a:xfrm>
                        <a:off x="8129700" y="4303115"/>
                        <a:ext cx="3996318" cy="1257934"/>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4C20FF84-3860-7401-0BCC-9422FB598058}"/>
              </a:ext>
            </a:extLst>
          </p:cNvPr>
          <p:cNvGraphicFramePr>
            <a:graphicFrameLocks noChangeAspect="1"/>
          </p:cNvGraphicFramePr>
          <p:nvPr>
            <p:extLst>
              <p:ext uri="{D42A27DB-BD31-4B8C-83A1-F6EECF244321}">
                <p14:modId xmlns:p14="http://schemas.microsoft.com/office/powerpoint/2010/main" val="1068858469"/>
              </p:ext>
            </p:extLst>
          </p:nvPr>
        </p:nvGraphicFramePr>
        <p:xfrm>
          <a:off x="8129700" y="5958736"/>
          <a:ext cx="3829751" cy="868283"/>
        </p:xfrm>
        <a:graphic>
          <a:graphicData uri="http://schemas.openxmlformats.org/presentationml/2006/ole">
            <mc:AlternateContent xmlns:mc="http://schemas.openxmlformats.org/markup-compatibility/2006">
              <mc:Choice xmlns:v="urn:schemas-microsoft-com:vml" Requires="v">
                <p:oleObj name="Equation" r:id="rId11" imgW="3136680" imgH="711000" progId="Equation.DSMT4">
                  <p:embed/>
                </p:oleObj>
              </mc:Choice>
              <mc:Fallback>
                <p:oleObj name="Equation" r:id="rId11" imgW="3136680" imgH="711000" progId="Equation.DSMT4">
                  <p:embed/>
                  <p:pic>
                    <p:nvPicPr>
                      <p:cNvPr id="0" name=""/>
                      <p:cNvPicPr/>
                      <p:nvPr/>
                    </p:nvPicPr>
                    <p:blipFill>
                      <a:blip r:embed="rId12"/>
                      <a:stretch>
                        <a:fillRect/>
                      </a:stretch>
                    </p:blipFill>
                    <p:spPr>
                      <a:xfrm>
                        <a:off x="8129700" y="5958736"/>
                        <a:ext cx="3829751" cy="868283"/>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E3C5BD48-EAE4-C41C-4E1E-275C8B02CB82}"/>
              </a:ext>
            </a:extLst>
          </p:cNvPr>
          <p:cNvSpPr txBox="1"/>
          <p:nvPr/>
        </p:nvSpPr>
        <p:spPr>
          <a:xfrm>
            <a:off x="8096796" y="5625898"/>
            <a:ext cx="3056979" cy="338554"/>
          </a:xfrm>
          <a:prstGeom prst="rect">
            <a:avLst/>
          </a:prstGeom>
          <a:noFill/>
        </p:spPr>
        <p:txBody>
          <a:bodyPr wrap="square" rtlCol="0">
            <a:spAutoFit/>
          </a:bodyPr>
          <a:lstStyle/>
          <a:p>
            <a:r>
              <a:rPr lang="en-US" sz="1600"/>
              <a:t>and can convert to probabilities,</a:t>
            </a:r>
          </a:p>
        </p:txBody>
      </p:sp>
    </p:spTree>
    <p:extLst>
      <p:ext uri="{BB962C8B-B14F-4D97-AF65-F5344CB8AC3E}">
        <p14:creationId xmlns:p14="http://schemas.microsoft.com/office/powerpoint/2010/main" val="315569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Gradientboost: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12" name="TextBox 11">
            <a:extLst>
              <a:ext uri="{FF2B5EF4-FFF2-40B4-BE49-F238E27FC236}">
                <a16:creationId xmlns:a16="http://schemas.microsoft.com/office/drawing/2014/main" id="{78DCCBCF-E2A1-297D-B0B0-DC04B66B534C}"/>
              </a:ext>
            </a:extLst>
          </p:cNvPr>
          <p:cNvSpPr txBox="1"/>
          <p:nvPr/>
        </p:nvSpPr>
        <p:spPr>
          <a:xfrm>
            <a:off x="338869" y="1359617"/>
            <a:ext cx="1484673" cy="338554"/>
          </a:xfrm>
          <a:prstGeom prst="rect">
            <a:avLst/>
          </a:prstGeom>
          <a:noFill/>
        </p:spPr>
        <p:txBody>
          <a:bodyPr wrap="square">
            <a:spAutoFit/>
          </a:bodyPr>
          <a:lstStyle/>
          <a:p>
            <a:pPr marL="0" marR="0">
              <a:spcBef>
                <a:spcPts val="0"/>
              </a:spcBef>
              <a:spcAft>
                <a:spcPts val="0"/>
              </a:spcAft>
            </a:pPr>
            <a:r>
              <a:rPr lang="en-US" sz="1600" i="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Second Tree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CBC21D80-A55E-5D78-5BF1-0AD4A9568134}"/>
              </a:ext>
            </a:extLst>
          </p:cNvPr>
          <p:cNvSpPr txBox="1"/>
          <p:nvPr/>
        </p:nvSpPr>
        <p:spPr>
          <a:xfrm>
            <a:off x="338869" y="4205500"/>
            <a:ext cx="4051575" cy="338554"/>
          </a:xfrm>
          <a:prstGeom prst="rect">
            <a:avLst/>
          </a:prstGeom>
          <a:noFill/>
        </p:spPr>
        <p:txBody>
          <a:bodyPr wrap="square" rtlCol="0">
            <a:spAutoFit/>
          </a:bodyPr>
          <a:lstStyle/>
          <a:p>
            <a:r>
              <a:rPr lang="en-US" sz="1600"/>
              <a:t>setting alpha = 0.5, we can make predictions:</a:t>
            </a:r>
          </a:p>
        </p:txBody>
      </p:sp>
      <p:sp>
        <p:nvSpPr>
          <p:cNvPr id="20" name="TextBox 19">
            <a:extLst>
              <a:ext uri="{FF2B5EF4-FFF2-40B4-BE49-F238E27FC236}">
                <a16:creationId xmlns:a16="http://schemas.microsoft.com/office/drawing/2014/main" id="{BE6519B3-2068-DB1D-210C-82DB6F4AA44C}"/>
              </a:ext>
            </a:extLst>
          </p:cNvPr>
          <p:cNvSpPr txBox="1"/>
          <p:nvPr/>
        </p:nvSpPr>
        <p:spPr>
          <a:xfrm>
            <a:off x="338869" y="1640977"/>
            <a:ext cx="4901725" cy="338554"/>
          </a:xfrm>
          <a:prstGeom prst="rect">
            <a:avLst/>
          </a:prstGeom>
          <a:noFill/>
        </p:spPr>
        <p:txBody>
          <a:bodyPr wrap="square" rtlCol="0">
            <a:spAutoFit/>
          </a:bodyPr>
          <a:lstStyle/>
          <a:p>
            <a:r>
              <a:rPr lang="en-US" sz="1600"/>
              <a:t>then we form the increments again, and fit a small tree:</a:t>
            </a:r>
          </a:p>
        </p:txBody>
      </p:sp>
      <p:sp>
        <p:nvSpPr>
          <p:cNvPr id="13" name="TextBox 12">
            <a:extLst>
              <a:ext uri="{FF2B5EF4-FFF2-40B4-BE49-F238E27FC236}">
                <a16:creationId xmlns:a16="http://schemas.microsoft.com/office/drawing/2014/main" id="{BF823ED8-D8BD-73AD-9E12-C09B64932238}"/>
              </a:ext>
            </a:extLst>
          </p:cNvPr>
          <p:cNvSpPr txBox="1"/>
          <p:nvPr/>
        </p:nvSpPr>
        <p:spPr>
          <a:xfrm>
            <a:off x="6629253" y="5968972"/>
            <a:ext cx="981222" cy="338554"/>
          </a:xfrm>
          <a:prstGeom prst="rect">
            <a:avLst/>
          </a:prstGeom>
          <a:noFill/>
        </p:spPr>
        <p:txBody>
          <a:bodyPr wrap="square" rtlCol="0">
            <a:spAutoFit/>
          </a:bodyPr>
          <a:lstStyle/>
          <a:p>
            <a:r>
              <a:rPr lang="en-US" sz="1600"/>
              <a:t>etc.,</a:t>
            </a:r>
          </a:p>
        </p:txBody>
      </p:sp>
      <p:pic>
        <p:nvPicPr>
          <p:cNvPr id="5" name="Picture 4">
            <a:extLst>
              <a:ext uri="{FF2B5EF4-FFF2-40B4-BE49-F238E27FC236}">
                <a16:creationId xmlns:a16="http://schemas.microsoft.com/office/drawing/2014/main" id="{B89F866E-8897-1818-E66B-5E2EFE619AA6}"/>
              </a:ext>
            </a:extLst>
          </p:cNvPr>
          <p:cNvPicPr>
            <a:picLocks noChangeAspect="1"/>
          </p:cNvPicPr>
          <p:nvPr/>
        </p:nvPicPr>
        <p:blipFill>
          <a:blip r:embed="rId3"/>
          <a:stretch>
            <a:fillRect/>
          </a:stretch>
        </p:blipFill>
        <p:spPr>
          <a:xfrm>
            <a:off x="369288" y="1992005"/>
            <a:ext cx="4519052" cy="1928027"/>
          </a:xfrm>
          <a:prstGeom prst="rect">
            <a:avLst/>
          </a:prstGeom>
        </p:spPr>
      </p:pic>
      <p:pic>
        <p:nvPicPr>
          <p:cNvPr id="6" name="Picture 5" descr="Diagram&#10;&#10;Description automatically generated">
            <a:extLst>
              <a:ext uri="{FF2B5EF4-FFF2-40B4-BE49-F238E27FC236}">
                <a16:creationId xmlns:a16="http://schemas.microsoft.com/office/drawing/2014/main" id="{37AEC3EC-944E-F8F4-6A73-254677959BE3}"/>
              </a:ext>
            </a:extLst>
          </p:cNvPr>
          <p:cNvPicPr>
            <a:picLocks noChangeAspect="1"/>
          </p:cNvPicPr>
          <p:nvPr/>
        </p:nvPicPr>
        <p:blipFill>
          <a:blip r:embed="rId4"/>
          <a:stretch>
            <a:fillRect/>
          </a:stretch>
        </p:blipFill>
        <p:spPr>
          <a:xfrm>
            <a:off x="6150076" y="2148298"/>
            <a:ext cx="3068955" cy="1615440"/>
          </a:xfrm>
          <a:prstGeom prst="rect">
            <a:avLst/>
          </a:prstGeom>
        </p:spPr>
      </p:pic>
      <p:graphicFrame>
        <p:nvGraphicFramePr>
          <p:cNvPr id="7" name="Object 6">
            <a:extLst>
              <a:ext uri="{FF2B5EF4-FFF2-40B4-BE49-F238E27FC236}">
                <a16:creationId xmlns:a16="http://schemas.microsoft.com/office/drawing/2014/main" id="{16EFFC0A-EE5E-AC21-FE26-E0B369470C89}"/>
              </a:ext>
            </a:extLst>
          </p:cNvPr>
          <p:cNvGraphicFramePr>
            <a:graphicFrameLocks noChangeAspect="1"/>
          </p:cNvGraphicFramePr>
          <p:nvPr>
            <p:extLst>
              <p:ext uri="{D42A27DB-BD31-4B8C-83A1-F6EECF244321}">
                <p14:modId xmlns:p14="http://schemas.microsoft.com/office/powerpoint/2010/main" val="3436045269"/>
              </p:ext>
            </p:extLst>
          </p:nvPr>
        </p:nvGraphicFramePr>
        <p:xfrm>
          <a:off x="454289" y="4656137"/>
          <a:ext cx="5468937" cy="1310751"/>
        </p:xfrm>
        <a:graphic>
          <a:graphicData uri="http://schemas.openxmlformats.org/presentationml/2006/ole">
            <mc:AlternateContent xmlns:mc="http://schemas.openxmlformats.org/markup-compatibility/2006">
              <mc:Choice xmlns:v="urn:schemas-microsoft-com:vml" Requires="v">
                <p:oleObj name="Equation" r:id="rId5" imgW="4241520" imgH="1015920" progId="Equation.DSMT4">
                  <p:embed/>
                </p:oleObj>
              </mc:Choice>
              <mc:Fallback>
                <p:oleObj name="Equation" r:id="rId5" imgW="4241520" imgH="1015920" progId="Equation.DSMT4">
                  <p:embed/>
                  <p:pic>
                    <p:nvPicPr>
                      <p:cNvPr id="0" name=""/>
                      <p:cNvPicPr/>
                      <p:nvPr/>
                    </p:nvPicPr>
                    <p:blipFill>
                      <a:blip r:embed="rId6"/>
                      <a:stretch>
                        <a:fillRect/>
                      </a:stretch>
                    </p:blipFill>
                    <p:spPr>
                      <a:xfrm>
                        <a:off x="454289" y="4656137"/>
                        <a:ext cx="5468937" cy="1310751"/>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A3482ADD-4ECA-4A8D-1D06-AC36F19094CC}"/>
              </a:ext>
            </a:extLst>
          </p:cNvPr>
          <p:cNvGraphicFramePr>
            <a:graphicFrameLocks noChangeAspect="1"/>
          </p:cNvGraphicFramePr>
          <p:nvPr>
            <p:extLst>
              <p:ext uri="{D42A27DB-BD31-4B8C-83A1-F6EECF244321}">
                <p14:modId xmlns:p14="http://schemas.microsoft.com/office/powerpoint/2010/main" val="3062885208"/>
              </p:ext>
            </p:extLst>
          </p:nvPr>
        </p:nvGraphicFramePr>
        <p:xfrm>
          <a:off x="6629253" y="4750863"/>
          <a:ext cx="4197350" cy="920750"/>
        </p:xfrm>
        <a:graphic>
          <a:graphicData uri="http://schemas.openxmlformats.org/presentationml/2006/ole">
            <mc:AlternateContent xmlns:mc="http://schemas.openxmlformats.org/markup-compatibility/2006">
              <mc:Choice xmlns:v="urn:schemas-microsoft-com:vml" Requires="v">
                <p:oleObj name="Equation" r:id="rId7" imgW="3238200" imgH="711000" progId="Equation.DSMT4">
                  <p:embed/>
                </p:oleObj>
              </mc:Choice>
              <mc:Fallback>
                <p:oleObj name="Equation" r:id="rId7" imgW="3238200" imgH="711000" progId="Equation.DSMT4">
                  <p:embed/>
                  <p:pic>
                    <p:nvPicPr>
                      <p:cNvPr id="0" name=""/>
                      <p:cNvPicPr/>
                      <p:nvPr/>
                    </p:nvPicPr>
                    <p:blipFill>
                      <a:blip r:embed="rId8"/>
                      <a:stretch>
                        <a:fillRect/>
                      </a:stretch>
                    </p:blipFill>
                    <p:spPr>
                      <a:xfrm>
                        <a:off x="6629253" y="4750863"/>
                        <a:ext cx="4197350" cy="920750"/>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D1463C9E-5846-75A5-3C6A-C628CB8A6F62}"/>
              </a:ext>
            </a:extLst>
          </p:cNvPr>
          <p:cNvSpPr txBox="1"/>
          <p:nvPr/>
        </p:nvSpPr>
        <p:spPr>
          <a:xfrm>
            <a:off x="6511069" y="4235661"/>
            <a:ext cx="4051575" cy="338554"/>
          </a:xfrm>
          <a:prstGeom prst="rect">
            <a:avLst/>
          </a:prstGeom>
          <a:noFill/>
        </p:spPr>
        <p:txBody>
          <a:bodyPr wrap="square" rtlCol="0">
            <a:spAutoFit/>
          </a:bodyPr>
          <a:lstStyle/>
          <a:p>
            <a:r>
              <a:rPr lang="en-US" sz="1600"/>
              <a:t>and translating to probabilities:</a:t>
            </a:r>
          </a:p>
        </p:txBody>
      </p:sp>
    </p:spTree>
    <p:extLst>
      <p:ext uri="{BB962C8B-B14F-4D97-AF65-F5344CB8AC3E}">
        <p14:creationId xmlns:p14="http://schemas.microsoft.com/office/powerpoint/2010/main" val="2942561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674376" y="161008"/>
            <a:ext cx="650604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8" name="TextBox 7">
            <a:extLst>
              <a:ext uri="{FF2B5EF4-FFF2-40B4-BE49-F238E27FC236}">
                <a16:creationId xmlns:a16="http://schemas.microsoft.com/office/drawing/2014/main" id="{09BC752C-391B-4463-4DE6-B92799EFFD5B}"/>
              </a:ext>
            </a:extLst>
          </p:cNvPr>
          <p:cNvSpPr txBox="1"/>
          <p:nvPr/>
        </p:nvSpPr>
        <p:spPr>
          <a:xfrm>
            <a:off x="453662" y="2875002"/>
            <a:ext cx="10302828" cy="861774"/>
          </a:xfrm>
          <a:prstGeom prst="rect">
            <a:avLst/>
          </a:prstGeom>
          <a:noFill/>
        </p:spPr>
        <p:txBody>
          <a:bodyPr wrap="square">
            <a:spAutoFit/>
          </a:bodyPr>
          <a:lstStyle/>
          <a:p>
            <a:pPr marL="0" marR="0">
              <a:spcBef>
                <a:spcPts val="0"/>
              </a:spcBef>
              <a:spcAft>
                <a:spcPts val="0"/>
              </a:spcAft>
            </a:pPr>
            <a:r>
              <a:rPr lang="en-US" sz="1800" b="1"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0</a:t>
            </a:r>
            <a:r>
              <a:rPr lang="en-US" sz="1800" b="1" i="1" baseline="300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th</a:t>
            </a:r>
            <a:r>
              <a:rPr lang="en-US" sz="1800" b="1"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Tree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Before using any trees, we start with a simple classification whereby we predict everything to be a single constant parameter, so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So our decision tree is just a bare leaf.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2">
            <a:extLst>
              <a:ext uri="{FF2B5EF4-FFF2-40B4-BE49-F238E27FC236}">
                <a16:creationId xmlns:a16="http://schemas.microsoft.com/office/drawing/2014/main" id="{3E8819DC-92B5-6179-C57A-3DA7D97113A0}"/>
              </a:ext>
            </a:extLst>
          </p:cNvPr>
          <p:cNvSpPr>
            <a:spLocks noChangeArrowheads="1"/>
          </p:cNvSpPr>
          <p:nvPr/>
        </p:nvSpPr>
        <p:spPr bwMode="auto">
          <a:xfrm>
            <a:off x="481780" y="1104549"/>
            <a:ext cx="910743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Generally speaking, let’s say we have a bunch of predictions, f</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for our data y</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And let’s write SSE</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(Y|f) as: </a:t>
            </a:r>
            <a:endParaRPr kumimoji="0" lang="en-US" altLang="en-US" sz="1000" b="0" i="0" u="none" strike="noStrike" cap="none" normalizeH="0" baseline="0">
              <a:ln>
                <a:noFill/>
              </a:ln>
              <a:solidFill>
                <a:schemeClr val="tx1"/>
              </a:solidFill>
              <a:effectLst/>
            </a:endParaRPr>
          </a:p>
        </p:txBody>
      </p:sp>
      <p:graphicFrame>
        <p:nvGraphicFramePr>
          <p:cNvPr id="11" name="Object 10">
            <a:extLst>
              <a:ext uri="{FF2B5EF4-FFF2-40B4-BE49-F238E27FC236}">
                <a16:creationId xmlns:a16="http://schemas.microsoft.com/office/drawing/2014/main" id="{451D1F1F-506F-2641-E78E-22810295598C}"/>
              </a:ext>
            </a:extLst>
          </p:cNvPr>
          <p:cNvGraphicFramePr>
            <a:graphicFrameLocks noChangeAspect="1"/>
          </p:cNvGraphicFramePr>
          <p:nvPr/>
        </p:nvGraphicFramePr>
        <p:xfrm>
          <a:off x="560438" y="1556460"/>
          <a:ext cx="2113938" cy="576529"/>
        </p:xfrm>
        <a:graphic>
          <a:graphicData uri="http://schemas.openxmlformats.org/presentationml/2006/ole">
            <mc:AlternateContent xmlns:mc="http://schemas.openxmlformats.org/markup-compatibility/2006">
              <mc:Choice xmlns:v="urn:schemas-microsoft-com:vml" Requires="v">
                <p:oleObj name="Equation" r:id="rId2" imgW="1663700" imgH="431800" progId="Equation.DSMT4">
                  <p:embed/>
                </p:oleObj>
              </mc:Choice>
              <mc:Fallback>
                <p:oleObj name="Equation" r:id="rId2" imgW="1663700" imgH="431800" progId="Equation.DSMT4">
                  <p:embed/>
                  <p:pic>
                    <p:nvPicPr>
                      <p:cNvPr id="11" name="Object 10">
                        <a:extLst>
                          <a:ext uri="{FF2B5EF4-FFF2-40B4-BE49-F238E27FC236}">
                            <a16:creationId xmlns:a16="http://schemas.microsoft.com/office/drawing/2014/main" id="{451D1F1F-506F-2641-E78E-2281029559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438" y="1556460"/>
                        <a:ext cx="2113938" cy="576529"/>
                      </a:xfrm>
                      <a:prstGeom prst="rect">
                        <a:avLst/>
                      </a:prstGeom>
                      <a:solidFill>
                        <a:srgbClr val="CCFFCC"/>
                      </a:solidFill>
                    </p:spPr>
                  </p:pic>
                </p:oleObj>
              </mc:Fallback>
            </mc:AlternateContent>
          </a:graphicData>
        </a:graphic>
      </p:graphicFrame>
      <p:sp>
        <p:nvSpPr>
          <p:cNvPr id="12" name="Rectangle 3">
            <a:extLst>
              <a:ext uri="{FF2B5EF4-FFF2-40B4-BE49-F238E27FC236}">
                <a16:creationId xmlns:a16="http://schemas.microsoft.com/office/drawing/2014/main" id="{F23710A2-A4F1-E9D5-B132-E1B149240785}"/>
              </a:ext>
            </a:extLst>
          </p:cNvPr>
          <p:cNvSpPr>
            <a:spLocks noChangeArrowheads="1"/>
          </p:cNvSpPr>
          <p:nvPr/>
        </p:nvSpPr>
        <p:spPr bwMode="auto">
          <a:xfrm>
            <a:off x="453662" y="2353454"/>
            <a:ext cx="1069626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where f</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 left unknown for now.  We’ll want to find incremental pedictions, f</a:t>
            </a:r>
            <a:r>
              <a:rPr kumimoji="0" lang="en-US" altLang="en-US" sz="1600" b="0" i="0" u="none" strike="noStrike" cap="none" normalizeH="0" baseline="-3000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which minimize the sum of the squared errors.  </a:t>
            </a:r>
            <a:endParaRPr kumimoji="0" lang="en-US" altLang="en-US" sz="2400" b="0" i="0" u="none" strike="noStrike" cap="none" normalizeH="0" baseline="0">
              <a:ln>
                <a:noFill/>
              </a:ln>
              <a:solidFill>
                <a:schemeClr val="tx1"/>
              </a:solidFill>
              <a:effectLst/>
              <a:latin typeface="Arial" panose="020B0604020202020204" pitchFamily="34" charset="0"/>
            </a:endParaRPr>
          </a:p>
        </p:txBody>
      </p:sp>
      <p:graphicFrame>
        <p:nvGraphicFramePr>
          <p:cNvPr id="17" name="Object 16">
            <a:extLst>
              <a:ext uri="{FF2B5EF4-FFF2-40B4-BE49-F238E27FC236}">
                <a16:creationId xmlns:a16="http://schemas.microsoft.com/office/drawing/2014/main" id="{2CCDF78E-5F9D-4717-833A-415AB0BA3AFE}"/>
              </a:ext>
            </a:extLst>
          </p:cNvPr>
          <p:cNvGraphicFramePr>
            <a:graphicFrameLocks noChangeAspect="1"/>
          </p:cNvGraphicFramePr>
          <p:nvPr>
            <p:extLst>
              <p:ext uri="{D42A27DB-BD31-4B8C-83A1-F6EECF244321}">
                <p14:modId xmlns:p14="http://schemas.microsoft.com/office/powerpoint/2010/main" val="735147359"/>
              </p:ext>
            </p:extLst>
          </p:nvPr>
        </p:nvGraphicFramePr>
        <p:xfrm>
          <a:off x="560439" y="4063804"/>
          <a:ext cx="925042" cy="340245"/>
        </p:xfrm>
        <a:graphic>
          <a:graphicData uri="http://schemas.openxmlformats.org/presentationml/2006/ole">
            <mc:AlternateContent xmlns:mc="http://schemas.openxmlformats.org/markup-compatibility/2006">
              <mc:Choice xmlns:v="urn:schemas-microsoft-com:vml" Requires="v">
                <p:oleObj name="Equation" r:id="rId4" imgW="622080" imgH="228600" progId="Equation.DSMT4">
                  <p:embed/>
                </p:oleObj>
              </mc:Choice>
              <mc:Fallback>
                <p:oleObj name="Equation" r:id="rId4" imgW="622080" imgH="228600" progId="Equation.DSMT4">
                  <p:embed/>
                  <p:pic>
                    <p:nvPicPr>
                      <p:cNvPr id="17" name="Object 16">
                        <a:extLst>
                          <a:ext uri="{FF2B5EF4-FFF2-40B4-BE49-F238E27FC236}">
                            <a16:creationId xmlns:a16="http://schemas.microsoft.com/office/drawing/2014/main" id="{2CCDF78E-5F9D-4717-833A-415AB0BA3AFE}"/>
                          </a:ext>
                        </a:extLst>
                      </p:cNvPr>
                      <p:cNvPicPr/>
                      <p:nvPr/>
                    </p:nvPicPr>
                    <p:blipFill>
                      <a:blip r:embed="rId5"/>
                      <a:stretch>
                        <a:fillRect/>
                      </a:stretch>
                    </p:blipFill>
                    <p:spPr>
                      <a:xfrm>
                        <a:off x="560439" y="4063804"/>
                        <a:ext cx="925042" cy="340245"/>
                      </a:xfrm>
                      <a:prstGeom prst="rect">
                        <a:avLst/>
                      </a:prstGeom>
                      <a:solidFill>
                        <a:srgbClr val="FFCCFF"/>
                      </a:solidFill>
                    </p:spPr>
                  </p:pic>
                </p:oleObj>
              </mc:Fallback>
            </mc:AlternateContent>
          </a:graphicData>
        </a:graphic>
      </p:graphicFrame>
    </p:spTree>
    <p:extLst>
      <p:ext uri="{BB962C8B-B14F-4D97-AF65-F5344CB8AC3E}">
        <p14:creationId xmlns:p14="http://schemas.microsoft.com/office/powerpoint/2010/main" val="1309374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363793" y="915145"/>
            <a:ext cx="1543666" cy="338554"/>
          </a:xfrm>
          <a:prstGeom prst="rect">
            <a:avLst/>
          </a:prstGeom>
          <a:noFill/>
        </p:spPr>
        <p:txBody>
          <a:bodyPr wrap="square" rtlCol="0">
            <a:spAutoFit/>
          </a:bodyPr>
          <a:lstStyle/>
          <a:p>
            <a:r>
              <a:rPr lang="en-US" sz="1600" b="1" i="1">
                <a:solidFill>
                  <a:srgbClr val="0000FF"/>
                </a:solidFill>
              </a:rPr>
              <a:t>1</a:t>
            </a:r>
            <a:r>
              <a:rPr lang="en-US" sz="1600" b="1" i="1" baseline="30000">
                <a:solidFill>
                  <a:srgbClr val="0000FF"/>
                </a:solidFill>
              </a:rPr>
              <a:t>st</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731258" y="145238"/>
            <a:ext cx="697257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363792" y="1213062"/>
            <a:ext cx="11375924" cy="830997"/>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So we’d like to construct a tree to improve this classification.  So we’ll look for an increment,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that we can add to our present prediction,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to get a new prediction: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And we’ll fill this into SSE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m</a:t>
            </a:r>
            <a:r>
              <a:rPr lang="en-US" sz="1600">
                <a:effectLst/>
                <a:latin typeface="Calibri" panose="020F0502020204030204" pitchFamily="34" charset="0"/>
                <a:ea typeface="Calibri" panose="020F0502020204030204" pitchFamily="34" charset="0"/>
                <a:cs typeface="Times New Roman" panose="02020603050405020304" pitchFamily="18" charset="0"/>
              </a:rPr>
              <a:t>(Y|f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drop the constant term like before, and end up with:</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 name="TextBox 22">
            <a:extLst>
              <a:ext uri="{FF2B5EF4-FFF2-40B4-BE49-F238E27FC236}">
                <a16:creationId xmlns:a16="http://schemas.microsoft.com/office/drawing/2014/main" id="{7827703B-1809-EBFC-F5F6-530311E5AFEA}"/>
              </a:ext>
            </a:extLst>
          </p:cNvPr>
          <p:cNvSpPr txBox="1"/>
          <p:nvPr/>
        </p:nvSpPr>
        <p:spPr>
          <a:xfrm>
            <a:off x="363792" y="2993091"/>
            <a:ext cx="8994812"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then we’ll classify the outputs into leaves, and add a term to discourage leaf proliferation:</a:t>
            </a:r>
            <a:endParaRPr lang="en-US" sz="1600"/>
          </a:p>
        </p:txBody>
      </p:sp>
      <p:graphicFrame>
        <p:nvGraphicFramePr>
          <p:cNvPr id="3" name="Object 2">
            <a:extLst>
              <a:ext uri="{FF2B5EF4-FFF2-40B4-BE49-F238E27FC236}">
                <a16:creationId xmlns:a16="http://schemas.microsoft.com/office/drawing/2014/main" id="{4F629F34-AE3D-9046-22EF-C802E7E131BE}"/>
              </a:ext>
            </a:extLst>
          </p:cNvPr>
          <p:cNvGraphicFramePr>
            <a:graphicFrameLocks noChangeAspect="1"/>
          </p:cNvGraphicFramePr>
          <p:nvPr>
            <p:extLst>
              <p:ext uri="{D42A27DB-BD31-4B8C-83A1-F6EECF244321}">
                <p14:modId xmlns:p14="http://schemas.microsoft.com/office/powerpoint/2010/main" val="3466576718"/>
              </p:ext>
            </p:extLst>
          </p:nvPr>
        </p:nvGraphicFramePr>
        <p:xfrm>
          <a:off x="449309" y="2190074"/>
          <a:ext cx="5499207" cy="627537"/>
        </p:xfrm>
        <a:graphic>
          <a:graphicData uri="http://schemas.openxmlformats.org/presentationml/2006/ole">
            <mc:AlternateContent xmlns:mc="http://schemas.openxmlformats.org/markup-compatibility/2006">
              <mc:Choice xmlns:v="urn:schemas-microsoft-com:vml" Requires="v">
                <p:oleObj name="Equation" r:id="rId2" imgW="4228920" imgH="482400" progId="Equation.DSMT4">
                  <p:embed/>
                </p:oleObj>
              </mc:Choice>
              <mc:Fallback>
                <p:oleObj name="Equation" r:id="rId2" imgW="4228920" imgH="482400" progId="Equation.DSMT4">
                  <p:embed/>
                  <p:pic>
                    <p:nvPicPr>
                      <p:cNvPr id="3" name="Object 2">
                        <a:extLst>
                          <a:ext uri="{FF2B5EF4-FFF2-40B4-BE49-F238E27FC236}">
                            <a16:creationId xmlns:a16="http://schemas.microsoft.com/office/drawing/2014/main" id="{4F629F34-AE3D-9046-22EF-C802E7E131BE}"/>
                          </a:ext>
                        </a:extLst>
                      </p:cNvPr>
                      <p:cNvPicPr/>
                      <p:nvPr/>
                    </p:nvPicPr>
                    <p:blipFill>
                      <a:blip r:embed="rId3"/>
                      <a:stretch>
                        <a:fillRect/>
                      </a:stretch>
                    </p:blipFill>
                    <p:spPr>
                      <a:xfrm>
                        <a:off x="449309" y="2190074"/>
                        <a:ext cx="5499207" cy="627537"/>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52F4689D-0D03-BAA4-CC00-38B2C2BDAF2D}"/>
              </a:ext>
            </a:extLst>
          </p:cNvPr>
          <p:cNvGraphicFramePr>
            <a:graphicFrameLocks noChangeAspect="1"/>
          </p:cNvGraphicFramePr>
          <p:nvPr>
            <p:extLst>
              <p:ext uri="{D42A27DB-BD31-4B8C-83A1-F6EECF244321}">
                <p14:modId xmlns:p14="http://schemas.microsoft.com/office/powerpoint/2010/main" val="1958328525"/>
              </p:ext>
            </p:extLst>
          </p:nvPr>
        </p:nvGraphicFramePr>
        <p:xfrm>
          <a:off x="498728" y="3429000"/>
          <a:ext cx="6418263" cy="596900"/>
        </p:xfrm>
        <a:graphic>
          <a:graphicData uri="http://schemas.openxmlformats.org/presentationml/2006/ole">
            <mc:AlternateContent xmlns:mc="http://schemas.openxmlformats.org/markup-compatibility/2006">
              <mc:Choice xmlns:v="urn:schemas-microsoft-com:vml" Requires="v">
                <p:oleObj name="Equation" r:id="rId4" imgW="5054400" imgH="469800" progId="Equation.DSMT4">
                  <p:embed/>
                </p:oleObj>
              </mc:Choice>
              <mc:Fallback>
                <p:oleObj name="Equation" r:id="rId4" imgW="5054400" imgH="469800" progId="Equation.DSMT4">
                  <p:embed/>
                  <p:pic>
                    <p:nvPicPr>
                      <p:cNvPr id="5" name="Object 4">
                        <a:extLst>
                          <a:ext uri="{FF2B5EF4-FFF2-40B4-BE49-F238E27FC236}">
                            <a16:creationId xmlns:a16="http://schemas.microsoft.com/office/drawing/2014/main" id="{52F4689D-0D03-BAA4-CC00-38B2C2BDAF2D}"/>
                          </a:ext>
                        </a:extLst>
                      </p:cNvPr>
                      <p:cNvPicPr/>
                      <p:nvPr/>
                    </p:nvPicPr>
                    <p:blipFill>
                      <a:blip r:embed="rId5"/>
                      <a:stretch>
                        <a:fillRect/>
                      </a:stretch>
                    </p:blipFill>
                    <p:spPr>
                      <a:xfrm>
                        <a:off x="498728" y="3429000"/>
                        <a:ext cx="6418263" cy="596900"/>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0BF5B444-0542-B7ED-479F-05E9B377D840}"/>
              </a:ext>
            </a:extLst>
          </p:cNvPr>
          <p:cNvSpPr txBox="1"/>
          <p:nvPr/>
        </p:nvSpPr>
        <p:spPr>
          <a:xfrm>
            <a:off x="373625" y="4243143"/>
            <a:ext cx="4380273"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And then we minimize w/r to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a:effectLst/>
                <a:latin typeface="Calibri" panose="020F0502020204030204" pitchFamily="34" charset="0"/>
                <a:ea typeface="Calibri" panose="020F0502020204030204" pitchFamily="34" charset="0"/>
                <a:cs typeface="Times New Roman" panose="02020603050405020304" pitchFamily="18" charset="0"/>
              </a:rPr>
              <a:t>.  We find,  </a:t>
            </a:r>
            <a:endParaRPr lang="en-US" sz="1600"/>
          </a:p>
        </p:txBody>
      </p:sp>
      <p:graphicFrame>
        <p:nvGraphicFramePr>
          <p:cNvPr id="8" name="Object 7">
            <a:extLst>
              <a:ext uri="{FF2B5EF4-FFF2-40B4-BE49-F238E27FC236}">
                <a16:creationId xmlns:a16="http://schemas.microsoft.com/office/drawing/2014/main" id="{25797F82-FE11-FAB8-80AE-7D00B3A2879D}"/>
              </a:ext>
            </a:extLst>
          </p:cNvPr>
          <p:cNvGraphicFramePr>
            <a:graphicFrameLocks noChangeAspect="1"/>
          </p:cNvGraphicFramePr>
          <p:nvPr>
            <p:extLst>
              <p:ext uri="{D42A27DB-BD31-4B8C-83A1-F6EECF244321}">
                <p14:modId xmlns:p14="http://schemas.microsoft.com/office/powerpoint/2010/main" val="866958956"/>
              </p:ext>
            </p:extLst>
          </p:nvPr>
        </p:nvGraphicFramePr>
        <p:xfrm>
          <a:off x="498728" y="4787454"/>
          <a:ext cx="4730750" cy="1263650"/>
        </p:xfrm>
        <a:graphic>
          <a:graphicData uri="http://schemas.openxmlformats.org/presentationml/2006/ole">
            <mc:AlternateContent xmlns:mc="http://schemas.openxmlformats.org/markup-compatibility/2006">
              <mc:Choice xmlns:v="urn:schemas-microsoft-com:vml" Requires="v">
                <p:oleObj name="Equation" r:id="rId6" imgW="3708360" imgH="990360" progId="Equation.DSMT4">
                  <p:embed/>
                </p:oleObj>
              </mc:Choice>
              <mc:Fallback>
                <p:oleObj name="Equation" r:id="rId6" imgW="3708360" imgH="990360" progId="Equation.DSMT4">
                  <p:embed/>
                  <p:pic>
                    <p:nvPicPr>
                      <p:cNvPr id="8" name="Object 7">
                        <a:extLst>
                          <a:ext uri="{FF2B5EF4-FFF2-40B4-BE49-F238E27FC236}">
                            <a16:creationId xmlns:a16="http://schemas.microsoft.com/office/drawing/2014/main" id="{25797F82-FE11-FAB8-80AE-7D00B3A2879D}"/>
                          </a:ext>
                        </a:extLst>
                      </p:cNvPr>
                      <p:cNvPicPr/>
                      <p:nvPr/>
                    </p:nvPicPr>
                    <p:blipFill>
                      <a:blip r:embed="rId7"/>
                      <a:stretch>
                        <a:fillRect/>
                      </a:stretch>
                    </p:blipFill>
                    <p:spPr>
                      <a:xfrm>
                        <a:off x="498728" y="4787454"/>
                        <a:ext cx="4730750" cy="1263650"/>
                      </a:xfrm>
                      <a:prstGeom prst="rect">
                        <a:avLst/>
                      </a:prstGeom>
                      <a:solidFill>
                        <a:schemeClr val="accent1">
                          <a:lumMod val="20000"/>
                          <a:lumOff val="80000"/>
                        </a:schemeClr>
                      </a:solidFill>
                    </p:spPr>
                  </p:pic>
                </p:oleObj>
              </mc:Fallback>
            </mc:AlternateContent>
          </a:graphicData>
        </a:graphic>
      </p:graphicFrame>
      <p:sp>
        <p:nvSpPr>
          <p:cNvPr id="9" name="TextBox 8">
            <a:extLst>
              <a:ext uri="{FF2B5EF4-FFF2-40B4-BE49-F238E27FC236}">
                <a16:creationId xmlns:a16="http://schemas.microsoft.com/office/drawing/2014/main" id="{C026B942-569B-EF03-94FF-70A0A86247AF}"/>
              </a:ext>
            </a:extLst>
          </p:cNvPr>
          <p:cNvSpPr txBox="1"/>
          <p:nvPr/>
        </p:nvSpPr>
        <p:spPr>
          <a:xfrm>
            <a:off x="410949" y="6276046"/>
            <a:ext cx="4380274"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But we still have to figure out what the leaves are.  </a:t>
            </a:r>
            <a:endParaRPr lang="en-US" sz="1600"/>
          </a:p>
        </p:txBody>
      </p:sp>
    </p:spTree>
    <p:extLst>
      <p:ext uri="{BB962C8B-B14F-4D97-AF65-F5344CB8AC3E}">
        <p14:creationId xmlns:p14="http://schemas.microsoft.com/office/powerpoint/2010/main" val="419702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Diagram&#10;&#10;Description automatically generated">
            <a:extLst>
              <a:ext uri="{FF2B5EF4-FFF2-40B4-BE49-F238E27FC236}">
                <a16:creationId xmlns:a16="http://schemas.microsoft.com/office/drawing/2014/main" id="{79392733-FAA7-C720-9B0C-270D4605DB30}"/>
              </a:ext>
            </a:extLst>
          </p:cNvPr>
          <p:cNvPicPr>
            <a:picLocks noChangeAspect="1"/>
          </p:cNvPicPr>
          <p:nvPr/>
        </p:nvPicPr>
        <p:blipFill>
          <a:blip r:embed="rId2"/>
          <a:stretch>
            <a:fillRect/>
          </a:stretch>
        </p:blipFill>
        <p:spPr>
          <a:xfrm>
            <a:off x="4395607" y="2536765"/>
            <a:ext cx="7670972" cy="3855315"/>
          </a:xfrm>
          <a:prstGeom prst="rect">
            <a:avLst/>
          </a:prstGeom>
        </p:spPr>
      </p:pic>
      <p:sp>
        <p:nvSpPr>
          <p:cNvPr id="4" name="TextBox 3">
            <a:extLst>
              <a:ext uri="{FF2B5EF4-FFF2-40B4-BE49-F238E27FC236}">
                <a16:creationId xmlns:a16="http://schemas.microsoft.com/office/drawing/2014/main" id="{FD9A8FEC-0C5D-A29B-73F8-59888F63F925}"/>
              </a:ext>
            </a:extLst>
          </p:cNvPr>
          <p:cNvSpPr txBox="1"/>
          <p:nvPr/>
        </p:nvSpPr>
        <p:spPr>
          <a:xfrm>
            <a:off x="363791" y="696844"/>
            <a:ext cx="1075292" cy="338554"/>
          </a:xfrm>
          <a:prstGeom prst="rect">
            <a:avLst/>
          </a:prstGeom>
          <a:noFill/>
        </p:spPr>
        <p:txBody>
          <a:bodyPr wrap="square" rtlCol="0">
            <a:spAutoFit/>
          </a:bodyPr>
          <a:lstStyle/>
          <a:p>
            <a:r>
              <a:rPr lang="en-US" sz="1600" b="1" i="1">
                <a:solidFill>
                  <a:srgbClr val="0000FF"/>
                </a:solidFill>
              </a:rPr>
              <a:t>1</a:t>
            </a:r>
            <a:r>
              <a:rPr lang="en-US" sz="1600" b="1" i="1" baseline="30000">
                <a:solidFill>
                  <a:srgbClr val="0000FF"/>
                </a:solidFill>
              </a:rPr>
              <a:t>st</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553727" y="144562"/>
            <a:ext cx="7084546"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27" name="TextBox 26">
            <a:extLst>
              <a:ext uri="{FF2B5EF4-FFF2-40B4-BE49-F238E27FC236}">
                <a16:creationId xmlns:a16="http://schemas.microsoft.com/office/drawing/2014/main" id="{C1342832-1817-9124-0411-CB7AAE5FCB85}"/>
              </a:ext>
            </a:extLst>
          </p:cNvPr>
          <p:cNvSpPr txBox="1"/>
          <p:nvPr/>
        </p:nvSpPr>
        <p:spPr>
          <a:xfrm>
            <a:off x="363792" y="965531"/>
            <a:ext cx="11327465" cy="1077218"/>
          </a:xfrm>
          <a:prstGeom prst="rect">
            <a:avLst/>
          </a:prstGeom>
          <a:noFill/>
        </p:spPr>
        <p:txBody>
          <a:bodyPr wrap="square">
            <a:spAutoFit/>
          </a:bodyPr>
          <a:lstStyle/>
          <a:p>
            <a:r>
              <a:rPr lang="en-US" sz="1600"/>
              <a:t>So start by listing all output increments y</a:t>
            </a:r>
            <a:r>
              <a:rPr lang="en-US" sz="1600" baseline="-25000"/>
              <a:t>i</a:t>
            </a:r>
            <a:r>
              <a:rPr lang="en-US" sz="1600"/>
              <a:t> – f</a:t>
            </a:r>
            <a:r>
              <a:rPr lang="en-US" sz="1600" baseline="30000"/>
              <a:t>(0)</a:t>
            </a:r>
            <a:r>
              <a:rPr lang="en-US" sz="1600"/>
              <a:t>.  Then first step is putting all increments in root node.  The output and loss are shown.  Then we look to split the root node by the values of some category, A.  The outputs and loss of the new nodes are as shown.  Then we can calculate the overall loss of the two nodes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SSE</a:t>
            </a:r>
            <a:r>
              <a:rPr lang="en-US" sz="1600" baseline="-25000">
                <a:latin typeface="Calibri" panose="020F0502020204030204" pitchFamily="34" charset="0"/>
                <a:ea typeface="Calibri" panose="020F0502020204030204" pitchFamily="34" charset="0"/>
                <a:cs typeface="Calibri" panose="020F0502020204030204" pitchFamily="34" charset="0"/>
              </a:rPr>
              <a:t>λ</a:t>
            </a:r>
            <a:r>
              <a:rPr lang="en-US" sz="1600" baseline="30000"/>
              <a:t>(1)</a:t>
            </a:r>
            <a:r>
              <a:rPr lang="en-US" sz="1600"/>
              <a:t>(Y|A)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latin typeface="Calibri" panose="020F0502020204030204" pitchFamily="34" charset="0"/>
                <a:ea typeface="Calibri" panose="020F0502020204030204" pitchFamily="34" charset="0"/>
                <a:cs typeface="Calibri" panose="020F0502020204030204" pitchFamily="34" charset="0"/>
              </a:rPr>
              <a:t>λ</a:t>
            </a:r>
            <a:r>
              <a:rPr lang="en-US" sz="1600" baseline="30000"/>
              <a:t>(1)</a:t>
            </a:r>
            <a:r>
              <a:rPr lang="en-US" sz="1600"/>
              <a:t>(Y|A</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(1)</a:t>
            </a:r>
            <a:r>
              <a:rPr lang="en-US" sz="1600"/>
              <a:t>(Y|A</a:t>
            </a:r>
            <a:r>
              <a:rPr lang="en-US" sz="1600" baseline="-25000"/>
              <a:t>2</a:t>
            </a:r>
            <a:r>
              <a:rPr lang="en-US" sz="1600"/>
              <a:t>) of the nodes, and the information gain IG(A)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(1)</a:t>
            </a:r>
            <a:r>
              <a:rPr lang="en-US" sz="1600"/>
              <a:t>(Y)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(1)</a:t>
            </a:r>
            <a:r>
              <a:rPr lang="en-US" sz="1600"/>
              <a:t>(Y|A).  Whichever column maximizes IG(A), is the one we use to split the root.  </a:t>
            </a:r>
          </a:p>
        </p:txBody>
      </p:sp>
      <p:sp>
        <p:nvSpPr>
          <p:cNvPr id="30" name="TextBox 29">
            <a:extLst>
              <a:ext uri="{FF2B5EF4-FFF2-40B4-BE49-F238E27FC236}">
                <a16:creationId xmlns:a16="http://schemas.microsoft.com/office/drawing/2014/main" id="{C201FF60-5454-5537-AAEE-12B4FA33A44C}"/>
              </a:ext>
            </a:extLst>
          </p:cNvPr>
          <p:cNvSpPr txBox="1"/>
          <p:nvPr/>
        </p:nvSpPr>
        <p:spPr>
          <a:xfrm>
            <a:off x="388974" y="2311436"/>
            <a:ext cx="5732210" cy="1323439"/>
          </a:xfrm>
          <a:prstGeom prst="rect">
            <a:avLst/>
          </a:prstGeom>
          <a:noFill/>
        </p:spPr>
        <p:txBody>
          <a:bodyPr wrap="square">
            <a:spAutoFit/>
          </a:bodyPr>
          <a:lstStyle/>
          <a:p>
            <a:r>
              <a:rPr lang="en-US" sz="1600"/>
              <a:t>And we can build the tree similarly off of either of the new A nodes.  We split A</a:t>
            </a:r>
            <a:r>
              <a:rPr lang="en-US" sz="1600" baseline="-25000"/>
              <a:t>2</a:t>
            </a:r>
            <a:r>
              <a:rPr lang="en-US" sz="1600"/>
              <a:t>, say, by some column B.  The overall loss of the two nodes would be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(1)</a:t>
            </a:r>
            <a:r>
              <a:rPr lang="en-US" sz="1600"/>
              <a:t>(Y|B)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(1)</a:t>
            </a:r>
            <a:r>
              <a:rPr lang="en-US" sz="1600"/>
              <a:t>(Y|B</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(1)</a:t>
            </a:r>
            <a:r>
              <a:rPr lang="en-US" sz="1600"/>
              <a:t>(Y|B</a:t>
            </a:r>
            <a:r>
              <a:rPr lang="en-US" sz="1600" baseline="-25000"/>
              <a:t>2</a:t>
            </a:r>
            <a:r>
              <a:rPr lang="en-US" sz="1600"/>
              <a:t>).  And we’d choose the splitting B according to which column maximizes the overall IG(B)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(1)</a:t>
            </a:r>
            <a:r>
              <a:rPr lang="en-US" sz="1600"/>
              <a:t>(Y|A</a:t>
            </a:r>
            <a:r>
              <a:rPr lang="en-US" sz="1600" baseline="-25000"/>
              <a:t>2</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(1)</a:t>
            </a:r>
            <a:r>
              <a:rPr lang="en-US" sz="1600"/>
              <a:t>(Y|B).</a:t>
            </a:r>
          </a:p>
        </p:txBody>
      </p:sp>
      <p:graphicFrame>
        <p:nvGraphicFramePr>
          <p:cNvPr id="31" name="Object 30">
            <a:extLst>
              <a:ext uri="{FF2B5EF4-FFF2-40B4-BE49-F238E27FC236}">
                <a16:creationId xmlns:a16="http://schemas.microsoft.com/office/drawing/2014/main" id="{36218278-0063-BE85-FE28-C8E8719CE277}"/>
              </a:ext>
            </a:extLst>
          </p:cNvPr>
          <p:cNvGraphicFramePr>
            <a:graphicFrameLocks noChangeAspect="1"/>
          </p:cNvGraphicFramePr>
          <p:nvPr>
            <p:extLst>
              <p:ext uri="{D42A27DB-BD31-4B8C-83A1-F6EECF244321}">
                <p14:modId xmlns:p14="http://schemas.microsoft.com/office/powerpoint/2010/main" val="1205040225"/>
              </p:ext>
            </p:extLst>
          </p:nvPr>
        </p:nvGraphicFramePr>
        <p:xfrm>
          <a:off x="495750" y="4826687"/>
          <a:ext cx="5036603" cy="584774"/>
        </p:xfrm>
        <a:graphic>
          <a:graphicData uri="http://schemas.openxmlformats.org/presentationml/2006/ole">
            <mc:AlternateContent xmlns:mc="http://schemas.openxmlformats.org/markup-compatibility/2006">
              <mc:Choice xmlns:v="urn:schemas-microsoft-com:vml" Requires="v">
                <p:oleObj name="Equation" r:id="rId3" imgW="3936960" imgH="457200" progId="Equation.DSMT4">
                  <p:embed/>
                </p:oleObj>
              </mc:Choice>
              <mc:Fallback>
                <p:oleObj name="Equation" r:id="rId3" imgW="3936960" imgH="457200" progId="Equation.DSMT4">
                  <p:embed/>
                  <p:pic>
                    <p:nvPicPr>
                      <p:cNvPr id="31" name="Object 30">
                        <a:extLst>
                          <a:ext uri="{FF2B5EF4-FFF2-40B4-BE49-F238E27FC236}">
                            <a16:creationId xmlns:a16="http://schemas.microsoft.com/office/drawing/2014/main" id="{36218278-0063-BE85-FE28-C8E8719CE277}"/>
                          </a:ext>
                        </a:extLst>
                      </p:cNvPr>
                      <p:cNvPicPr/>
                      <p:nvPr/>
                    </p:nvPicPr>
                    <p:blipFill>
                      <a:blip r:embed="rId4"/>
                      <a:stretch>
                        <a:fillRect/>
                      </a:stretch>
                    </p:blipFill>
                    <p:spPr>
                      <a:xfrm>
                        <a:off x="495750" y="4826687"/>
                        <a:ext cx="5036603" cy="584774"/>
                      </a:xfrm>
                      <a:prstGeom prst="rect">
                        <a:avLst/>
                      </a:prstGeom>
                      <a:solidFill>
                        <a:schemeClr val="accent1">
                          <a:lumMod val="20000"/>
                          <a:lumOff val="80000"/>
                        </a:schemeClr>
                      </a:solidFill>
                    </p:spPr>
                  </p:pic>
                </p:oleObj>
              </mc:Fallback>
            </mc:AlternateContent>
          </a:graphicData>
        </a:graphic>
      </p:graphicFrame>
      <p:sp>
        <p:nvSpPr>
          <p:cNvPr id="32" name="TextBox 31">
            <a:extLst>
              <a:ext uri="{FF2B5EF4-FFF2-40B4-BE49-F238E27FC236}">
                <a16:creationId xmlns:a16="http://schemas.microsoft.com/office/drawing/2014/main" id="{B0FD9DD1-0859-77E6-1E80-ADD32131CFE5}"/>
              </a:ext>
            </a:extLst>
          </p:cNvPr>
          <p:cNvSpPr txBox="1"/>
          <p:nvPr/>
        </p:nvSpPr>
        <p:spPr>
          <a:xfrm>
            <a:off x="388974" y="3738032"/>
            <a:ext cx="3517744" cy="830997"/>
          </a:xfrm>
          <a:prstGeom prst="rect">
            <a:avLst/>
          </a:prstGeom>
          <a:noFill/>
        </p:spPr>
        <p:txBody>
          <a:bodyPr wrap="square">
            <a:spAutoFit/>
          </a:bodyPr>
          <a:lstStyle/>
          <a:p>
            <a:r>
              <a:rPr lang="en-US" sz="1600"/>
              <a:t>Once increments are found, we don’t wholly endorse the jump.  We multiply it by </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 = 0.01 or so.</a:t>
            </a:r>
            <a:endParaRPr lang="en-US" sz="1600"/>
          </a:p>
        </p:txBody>
      </p:sp>
      <p:sp>
        <p:nvSpPr>
          <p:cNvPr id="6" name="TextBox 5">
            <a:extLst>
              <a:ext uri="{FF2B5EF4-FFF2-40B4-BE49-F238E27FC236}">
                <a16:creationId xmlns:a16="http://schemas.microsoft.com/office/drawing/2014/main" id="{1AE1FF95-CF06-CFE4-0ED3-39D4BEE8B0D0}"/>
              </a:ext>
            </a:extLst>
          </p:cNvPr>
          <p:cNvSpPr txBox="1"/>
          <p:nvPr/>
        </p:nvSpPr>
        <p:spPr>
          <a:xfrm>
            <a:off x="388974" y="5652909"/>
            <a:ext cx="4329506" cy="830997"/>
          </a:xfrm>
          <a:prstGeom prst="rect">
            <a:avLst/>
          </a:prstGeom>
          <a:noFill/>
        </p:spPr>
        <p:txBody>
          <a:bodyPr wrap="square">
            <a:spAutoFit/>
          </a:bodyPr>
          <a:lstStyle/>
          <a:p>
            <a:r>
              <a:rPr lang="en-US" sz="1600" b="1"/>
              <a:t>Note</a:t>
            </a:r>
            <a:r>
              <a:rPr lang="en-US" sz="1600"/>
              <a:t>: and we also ex post facto prune the tree.  Starting from the bottom, any leaf level with gain &lt; </a:t>
            </a:r>
            <a:r>
              <a:rPr lang="el-GR" sz="1600">
                <a:latin typeface="Calibri" panose="020F0502020204030204" pitchFamily="34" charset="0"/>
                <a:ea typeface="Calibri" panose="020F0502020204030204" pitchFamily="34" charset="0"/>
                <a:cs typeface="Calibri" panose="020F0502020204030204" pitchFamily="34" charset="0"/>
              </a:rPr>
              <a:t>γ</a:t>
            </a:r>
            <a:r>
              <a:rPr lang="en-US" sz="1600">
                <a:latin typeface="Calibri" panose="020F0502020204030204" pitchFamily="34" charset="0"/>
                <a:ea typeface="Calibri" panose="020F0502020204030204" pitchFamily="34" charset="0"/>
                <a:cs typeface="Calibri" panose="020F0502020204030204" pitchFamily="34" charset="0"/>
              </a:rPr>
              <a:t> (user defined) will be pruned.  </a:t>
            </a:r>
            <a:endParaRPr lang="en-US" sz="1600"/>
          </a:p>
        </p:txBody>
      </p:sp>
    </p:spTree>
    <p:extLst>
      <p:ext uri="{BB962C8B-B14F-4D97-AF65-F5344CB8AC3E}">
        <p14:creationId xmlns:p14="http://schemas.microsoft.com/office/powerpoint/2010/main" val="392397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363793" y="915145"/>
            <a:ext cx="1543666" cy="338554"/>
          </a:xfrm>
          <a:prstGeom prst="rect">
            <a:avLst/>
          </a:prstGeom>
          <a:noFill/>
        </p:spPr>
        <p:txBody>
          <a:bodyPr wrap="square" rtlCol="0">
            <a:spAutoFit/>
          </a:bodyPr>
          <a:lstStyle/>
          <a:p>
            <a:r>
              <a:rPr lang="en-US" sz="1600" b="1" i="1">
                <a:solidFill>
                  <a:srgbClr val="0000FF"/>
                </a:solidFill>
              </a:rPr>
              <a:t>2</a:t>
            </a:r>
            <a:r>
              <a:rPr lang="en-US" sz="1600" b="1" i="1" baseline="30000">
                <a:solidFill>
                  <a:srgbClr val="0000FF"/>
                </a:solidFill>
              </a:rPr>
              <a:t>nd</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685128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363792" y="1213062"/>
            <a:ext cx="11375924" cy="584775"/>
          </a:xfrm>
          <a:prstGeom prst="rect">
            <a:avLst/>
          </a:prstGeom>
          <a:noFill/>
        </p:spPr>
        <p:txBody>
          <a:bodyPr wrap="square">
            <a:spAutoFit/>
          </a:bodyPr>
          <a:lstStyle/>
          <a:p>
            <a:pPr marL="0" marR="0">
              <a:spcBef>
                <a:spcPts val="0"/>
              </a:spcBef>
              <a:spcAft>
                <a:spcPts val="0"/>
              </a:spcAft>
            </a:pPr>
            <a:r>
              <a:rPr lang="en-US" sz="1600">
                <a:latin typeface="Calibri" panose="020F0502020204030204" pitchFamily="34" charset="0"/>
                <a:ea typeface="Calibri" panose="020F0502020204030204" pitchFamily="34" charset="0"/>
                <a:cs typeface="Times New Roman" panose="02020603050405020304" pitchFamily="18" charset="0"/>
              </a:rPr>
              <a:t>And we’d like to repeat the process.  </a:t>
            </a:r>
            <a:r>
              <a:rPr lang="en-US" sz="1600">
                <a:effectLst/>
                <a:latin typeface="Calibri" panose="020F0502020204030204" pitchFamily="34" charset="0"/>
                <a:ea typeface="Calibri" panose="020F0502020204030204" pitchFamily="34" charset="0"/>
                <a:cs typeface="Times New Roman" panose="02020603050405020304" pitchFamily="18" charset="0"/>
              </a:rPr>
              <a:t>So we’ll look for an increment,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that we can add to our present prediction, f</a:t>
            </a:r>
            <a:r>
              <a:rPr lang="en-US" sz="1600" baseline="-25000">
                <a:latin typeface="Calibri" panose="020F0502020204030204" pitchFamily="34" charset="0"/>
                <a:ea typeface="Calibri" panose="020F0502020204030204" pitchFamily="34" charset="0"/>
                <a:cs typeface="Times New Roman" panose="02020603050405020304" pitchFamily="18" charset="0"/>
              </a:rPr>
              <a:t>i</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to get a new prediction: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 f</a:t>
            </a:r>
            <a:r>
              <a:rPr lang="en-US" sz="1600" baseline="-25000">
                <a:latin typeface="Calibri" panose="020F0502020204030204" pitchFamily="34" charset="0"/>
                <a:ea typeface="Calibri" panose="020F0502020204030204" pitchFamily="34" charset="0"/>
                <a:cs typeface="Times New Roman" panose="02020603050405020304" pitchFamily="18" charset="0"/>
              </a:rPr>
              <a:t>i</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And we’ll fill this into </a:t>
            </a:r>
            <a:r>
              <a:rPr lang="en-US" sz="1600">
                <a:latin typeface="Calibri" panose="020F0502020204030204" pitchFamily="34" charset="0"/>
                <a:ea typeface="Calibri" panose="020F0502020204030204" pitchFamily="34" charset="0"/>
                <a:cs typeface="Times New Roman" panose="02020603050405020304" pitchFamily="18" charset="0"/>
              </a:rPr>
              <a:t>LL</a:t>
            </a:r>
            <a:r>
              <a:rPr lang="en-US" sz="1600" baseline="-25000">
                <a:latin typeface="Calibri" panose="020F0502020204030204" pitchFamily="34" charset="0"/>
                <a:ea typeface="Calibri" panose="020F0502020204030204" pitchFamily="34" charset="0"/>
                <a:cs typeface="Times New Roman" panose="02020603050405020304" pitchFamily="18" charset="0"/>
              </a:rPr>
              <a:t>f</a:t>
            </a:r>
            <a:r>
              <a:rPr lang="en-US" sz="1600">
                <a:effectLst/>
                <a:latin typeface="Calibri" panose="020F0502020204030204" pitchFamily="34" charset="0"/>
                <a:ea typeface="Calibri" panose="020F0502020204030204" pitchFamily="34" charset="0"/>
                <a:cs typeface="Times New Roman" panose="02020603050405020304" pitchFamily="18" charset="0"/>
              </a:rPr>
              <a:t>(Y|f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60F1B4AA-E5A7-24C4-4545-36CF50AB5BEA}"/>
              </a:ext>
            </a:extLst>
          </p:cNvPr>
          <p:cNvSpPr txBox="1"/>
          <p:nvPr/>
        </p:nvSpPr>
        <p:spPr>
          <a:xfrm>
            <a:off x="363792" y="2741164"/>
            <a:ext cx="8994812"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then we’ll classify the outputs into leaves, and add a term to discourage leaf proliferation:</a:t>
            </a:r>
            <a:endParaRPr lang="en-US" sz="1600"/>
          </a:p>
        </p:txBody>
      </p:sp>
      <p:graphicFrame>
        <p:nvGraphicFramePr>
          <p:cNvPr id="17" name="Object 16">
            <a:extLst>
              <a:ext uri="{FF2B5EF4-FFF2-40B4-BE49-F238E27FC236}">
                <a16:creationId xmlns:a16="http://schemas.microsoft.com/office/drawing/2014/main" id="{37ACE641-B102-FAEE-4122-E1013F96F8AF}"/>
              </a:ext>
            </a:extLst>
          </p:cNvPr>
          <p:cNvGraphicFramePr>
            <a:graphicFrameLocks noChangeAspect="1"/>
          </p:cNvGraphicFramePr>
          <p:nvPr>
            <p:extLst>
              <p:ext uri="{D42A27DB-BD31-4B8C-83A1-F6EECF244321}">
                <p14:modId xmlns:p14="http://schemas.microsoft.com/office/powerpoint/2010/main" val="3964336844"/>
              </p:ext>
            </p:extLst>
          </p:nvPr>
        </p:nvGraphicFramePr>
        <p:xfrm>
          <a:off x="449309" y="1938147"/>
          <a:ext cx="5499207" cy="627537"/>
        </p:xfrm>
        <a:graphic>
          <a:graphicData uri="http://schemas.openxmlformats.org/presentationml/2006/ole">
            <mc:AlternateContent xmlns:mc="http://schemas.openxmlformats.org/markup-compatibility/2006">
              <mc:Choice xmlns:v="urn:schemas-microsoft-com:vml" Requires="v">
                <p:oleObj name="Equation" r:id="rId2" imgW="4228920" imgH="482400" progId="Equation.DSMT4">
                  <p:embed/>
                </p:oleObj>
              </mc:Choice>
              <mc:Fallback>
                <p:oleObj name="Equation" r:id="rId2" imgW="4228920" imgH="482400" progId="Equation.DSMT4">
                  <p:embed/>
                  <p:pic>
                    <p:nvPicPr>
                      <p:cNvPr id="3" name="Object 2">
                        <a:extLst>
                          <a:ext uri="{FF2B5EF4-FFF2-40B4-BE49-F238E27FC236}">
                            <a16:creationId xmlns:a16="http://schemas.microsoft.com/office/drawing/2014/main" id="{4F629F34-AE3D-9046-22EF-C802E7E131BE}"/>
                          </a:ext>
                        </a:extLst>
                      </p:cNvPr>
                      <p:cNvPicPr/>
                      <p:nvPr/>
                    </p:nvPicPr>
                    <p:blipFill>
                      <a:blip r:embed="rId3"/>
                      <a:stretch>
                        <a:fillRect/>
                      </a:stretch>
                    </p:blipFill>
                    <p:spPr>
                      <a:xfrm>
                        <a:off x="449309" y="1938147"/>
                        <a:ext cx="5499207" cy="627537"/>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286B1099-4183-9734-DDD2-DA6822892766}"/>
              </a:ext>
            </a:extLst>
          </p:cNvPr>
          <p:cNvGraphicFramePr>
            <a:graphicFrameLocks noChangeAspect="1"/>
          </p:cNvGraphicFramePr>
          <p:nvPr>
            <p:extLst>
              <p:ext uri="{D42A27DB-BD31-4B8C-83A1-F6EECF244321}">
                <p14:modId xmlns:p14="http://schemas.microsoft.com/office/powerpoint/2010/main" val="297810441"/>
              </p:ext>
            </p:extLst>
          </p:nvPr>
        </p:nvGraphicFramePr>
        <p:xfrm>
          <a:off x="498728" y="3177073"/>
          <a:ext cx="6418263" cy="596900"/>
        </p:xfrm>
        <a:graphic>
          <a:graphicData uri="http://schemas.openxmlformats.org/presentationml/2006/ole">
            <mc:AlternateContent xmlns:mc="http://schemas.openxmlformats.org/markup-compatibility/2006">
              <mc:Choice xmlns:v="urn:schemas-microsoft-com:vml" Requires="v">
                <p:oleObj name="Equation" r:id="rId4" imgW="5054400" imgH="469800" progId="Equation.DSMT4">
                  <p:embed/>
                </p:oleObj>
              </mc:Choice>
              <mc:Fallback>
                <p:oleObj name="Equation" r:id="rId4" imgW="5054400" imgH="469800" progId="Equation.DSMT4">
                  <p:embed/>
                  <p:pic>
                    <p:nvPicPr>
                      <p:cNvPr id="5" name="Object 4">
                        <a:extLst>
                          <a:ext uri="{FF2B5EF4-FFF2-40B4-BE49-F238E27FC236}">
                            <a16:creationId xmlns:a16="http://schemas.microsoft.com/office/drawing/2014/main" id="{52F4689D-0D03-BAA4-CC00-38B2C2BDAF2D}"/>
                          </a:ext>
                        </a:extLst>
                      </p:cNvPr>
                      <p:cNvPicPr/>
                      <p:nvPr/>
                    </p:nvPicPr>
                    <p:blipFill>
                      <a:blip r:embed="rId5"/>
                      <a:stretch>
                        <a:fillRect/>
                      </a:stretch>
                    </p:blipFill>
                    <p:spPr>
                      <a:xfrm>
                        <a:off x="498728" y="3177073"/>
                        <a:ext cx="6418263" cy="596900"/>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2F5B86A1-C386-32A2-637A-3EDA17C127B1}"/>
              </a:ext>
            </a:extLst>
          </p:cNvPr>
          <p:cNvSpPr txBox="1"/>
          <p:nvPr/>
        </p:nvSpPr>
        <p:spPr>
          <a:xfrm>
            <a:off x="373625" y="3991216"/>
            <a:ext cx="4380273"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And then we minimize w/r to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a:effectLst/>
                <a:latin typeface="Calibri" panose="020F0502020204030204" pitchFamily="34" charset="0"/>
                <a:ea typeface="Calibri" panose="020F0502020204030204" pitchFamily="34" charset="0"/>
                <a:cs typeface="Times New Roman" panose="02020603050405020304" pitchFamily="18" charset="0"/>
              </a:rPr>
              <a:t>.  We find,  </a:t>
            </a:r>
            <a:endParaRPr lang="en-US" sz="1600"/>
          </a:p>
        </p:txBody>
      </p:sp>
      <p:graphicFrame>
        <p:nvGraphicFramePr>
          <p:cNvPr id="21" name="Object 20">
            <a:extLst>
              <a:ext uri="{FF2B5EF4-FFF2-40B4-BE49-F238E27FC236}">
                <a16:creationId xmlns:a16="http://schemas.microsoft.com/office/drawing/2014/main" id="{0DD70D4C-910F-8CC1-62FF-96466762B97B}"/>
              </a:ext>
            </a:extLst>
          </p:cNvPr>
          <p:cNvGraphicFramePr>
            <a:graphicFrameLocks noChangeAspect="1"/>
          </p:cNvGraphicFramePr>
          <p:nvPr>
            <p:extLst>
              <p:ext uri="{D42A27DB-BD31-4B8C-83A1-F6EECF244321}">
                <p14:modId xmlns:p14="http://schemas.microsoft.com/office/powerpoint/2010/main" val="1371864046"/>
              </p:ext>
            </p:extLst>
          </p:nvPr>
        </p:nvGraphicFramePr>
        <p:xfrm>
          <a:off x="498728" y="4535527"/>
          <a:ext cx="4730750" cy="1263650"/>
        </p:xfrm>
        <a:graphic>
          <a:graphicData uri="http://schemas.openxmlformats.org/presentationml/2006/ole">
            <mc:AlternateContent xmlns:mc="http://schemas.openxmlformats.org/markup-compatibility/2006">
              <mc:Choice xmlns:v="urn:schemas-microsoft-com:vml" Requires="v">
                <p:oleObj name="Equation" r:id="rId6" imgW="3708360" imgH="990360" progId="Equation.DSMT4">
                  <p:embed/>
                </p:oleObj>
              </mc:Choice>
              <mc:Fallback>
                <p:oleObj name="Equation" r:id="rId6" imgW="3708360" imgH="990360" progId="Equation.DSMT4">
                  <p:embed/>
                  <p:pic>
                    <p:nvPicPr>
                      <p:cNvPr id="8" name="Object 7">
                        <a:extLst>
                          <a:ext uri="{FF2B5EF4-FFF2-40B4-BE49-F238E27FC236}">
                            <a16:creationId xmlns:a16="http://schemas.microsoft.com/office/drawing/2014/main" id="{25797F82-FE11-FAB8-80AE-7D00B3A2879D}"/>
                          </a:ext>
                        </a:extLst>
                      </p:cNvPr>
                      <p:cNvPicPr/>
                      <p:nvPr/>
                    </p:nvPicPr>
                    <p:blipFill>
                      <a:blip r:embed="rId7"/>
                      <a:stretch>
                        <a:fillRect/>
                      </a:stretch>
                    </p:blipFill>
                    <p:spPr>
                      <a:xfrm>
                        <a:off x="498728" y="4535527"/>
                        <a:ext cx="4730750" cy="1263650"/>
                      </a:xfrm>
                      <a:prstGeom prst="rect">
                        <a:avLst/>
                      </a:prstGeom>
                      <a:solidFill>
                        <a:schemeClr val="accent1">
                          <a:lumMod val="20000"/>
                          <a:lumOff val="80000"/>
                        </a:schemeClr>
                      </a:solidFill>
                    </p:spPr>
                  </p:pic>
                </p:oleObj>
              </mc:Fallback>
            </mc:AlternateContent>
          </a:graphicData>
        </a:graphic>
      </p:graphicFrame>
      <p:sp>
        <p:nvSpPr>
          <p:cNvPr id="22" name="TextBox 21">
            <a:extLst>
              <a:ext uri="{FF2B5EF4-FFF2-40B4-BE49-F238E27FC236}">
                <a16:creationId xmlns:a16="http://schemas.microsoft.com/office/drawing/2014/main" id="{DBC11B62-C244-DBB7-7ED7-BFD5075E230C}"/>
              </a:ext>
            </a:extLst>
          </p:cNvPr>
          <p:cNvSpPr txBox="1"/>
          <p:nvPr/>
        </p:nvSpPr>
        <p:spPr>
          <a:xfrm>
            <a:off x="410949" y="6024119"/>
            <a:ext cx="4380274"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But we still have to figure out what the leaves are.  </a:t>
            </a:r>
            <a:endParaRPr lang="en-US" sz="1600"/>
          </a:p>
        </p:txBody>
      </p:sp>
    </p:spTree>
    <p:extLst>
      <p:ext uri="{BB962C8B-B14F-4D97-AF65-F5344CB8AC3E}">
        <p14:creationId xmlns:p14="http://schemas.microsoft.com/office/powerpoint/2010/main" val="426027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iagram, schematic&#10;&#10;Description automatically generated">
            <a:extLst>
              <a:ext uri="{FF2B5EF4-FFF2-40B4-BE49-F238E27FC236}">
                <a16:creationId xmlns:a16="http://schemas.microsoft.com/office/drawing/2014/main" id="{8987816A-A33A-3A87-1DC1-D3523C30084E}"/>
              </a:ext>
            </a:extLst>
          </p:cNvPr>
          <p:cNvPicPr>
            <a:picLocks noChangeAspect="1"/>
          </p:cNvPicPr>
          <p:nvPr/>
        </p:nvPicPr>
        <p:blipFill>
          <a:blip r:embed="rId2"/>
          <a:stretch>
            <a:fillRect/>
          </a:stretch>
        </p:blipFill>
        <p:spPr>
          <a:xfrm>
            <a:off x="4090140" y="2503082"/>
            <a:ext cx="7934712" cy="4122349"/>
          </a:xfrm>
          <a:prstGeom prst="rect">
            <a:avLst/>
          </a:prstGeom>
        </p:spPr>
      </p:pic>
      <p:sp>
        <p:nvSpPr>
          <p:cNvPr id="2" name="TextBox 1">
            <a:extLst>
              <a:ext uri="{FF2B5EF4-FFF2-40B4-BE49-F238E27FC236}">
                <a16:creationId xmlns:a16="http://schemas.microsoft.com/office/drawing/2014/main" id="{BA6D1990-3C31-834E-2085-DBB158495AA6}"/>
              </a:ext>
            </a:extLst>
          </p:cNvPr>
          <p:cNvSpPr txBox="1"/>
          <p:nvPr/>
        </p:nvSpPr>
        <p:spPr>
          <a:xfrm flipH="1">
            <a:off x="2525985" y="144418"/>
            <a:ext cx="67579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a:t>
            </a:r>
            <a:r>
              <a:rPr lang="en-US" sz="3200" b="1" u="sng">
                <a:latin typeface="Calibri" panose="020F0502020204030204"/>
              </a:rPr>
              <a:t>XG</a:t>
            </a:r>
            <a:r>
              <a:rPr kumimoji="0" lang="en-US" sz="3200" b="1" i="0" u="sng" strike="noStrike" kern="1200" cap="none" spc="0" normalizeH="0" baseline="0" noProof="0">
                <a:ln>
                  <a:noFill/>
                </a:ln>
                <a:effectLst/>
                <a:uLnTx/>
                <a:uFillTx/>
                <a:latin typeface="Calibri" panose="020F0502020204030204"/>
                <a:ea typeface="+mn-ea"/>
                <a:cs typeface="+mn-cs"/>
              </a:rPr>
              <a:t>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27" name="TextBox 26">
            <a:extLst>
              <a:ext uri="{FF2B5EF4-FFF2-40B4-BE49-F238E27FC236}">
                <a16:creationId xmlns:a16="http://schemas.microsoft.com/office/drawing/2014/main" id="{C1342832-1817-9124-0411-CB7AAE5FCB85}"/>
              </a:ext>
            </a:extLst>
          </p:cNvPr>
          <p:cNvSpPr txBox="1"/>
          <p:nvPr/>
        </p:nvSpPr>
        <p:spPr>
          <a:xfrm>
            <a:off x="363792" y="1029101"/>
            <a:ext cx="11661060" cy="1077218"/>
          </a:xfrm>
          <a:prstGeom prst="rect">
            <a:avLst/>
          </a:prstGeom>
          <a:noFill/>
        </p:spPr>
        <p:txBody>
          <a:bodyPr wrap="square">
            <a:spAutoFit/>
          </a:bodyPr>
          <a:lstStyle/>
          <a:p>
            <a:r>
              <a:rPr lang="en-US" sz="1600"/>
              <a:t>So start by listing all output increments y</a:t>
            </a:r>
            <a:r>
              <a:rPr lang="en-US" sz="1600" baseline="-25000"/>
              <a:t>i</a:t>
            </a:r>
            <a:r>
              <a:rPr lang="en-US" sz="1600"/>
              <a:t> – f</a:t>
            </a:r>
            <a:r>
              <a:rPr lang="en-US" sz="1600" baseline="-25000"/>
              <a:t>i</a:t>
            </a:r>
            <a:r>
              <a:rPr lang="en-US" sz="1600" baseline="30000"/>
              <a:t>(1)</a:t>
            </a:r>
            <a:r>
              <a:rPr lang="en-US" sz="1600"/>
              <a:t>.  Then first step is putting all increments in root node.  The output and ‘entropy’,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latin typeface="Calibri" panose="020F0502020204030204" pitchFamily="34" charset="0"/>
                <a:ea typeface="Calibri" panose="020F0502020204030204" pitchFamily="34" charset="0"/>
                <a:cs typeface="Calibri" panose="020F0502020204030204" pitchFamily="34" charset="0"/>
              </a:rPr>
              <a:t>λ</a:t>
            </a:r>
            <a:r>
              <a:rPr lang="en-US" sz="1600" baseline="30000"/>
              <a:t>(2)</a:t>
            </a:r>
            <a:r>
              <a:rPr lang="en-US" sz="1600"/>
              <a:t>(Y), is as shown.  Then we look to split the root node by the values of some category, A.   So we can calculate the overall entropy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a:t>
            </a:r>
            <a:r>
              <a:rPr lang="en-US" sz="1600"/>
              <a:t>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(2)</a:t>
            </a:r>
            <a:r>
              <a:rPr lang="en-US" sz="1600"/>
              <a:t>(Y|A)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(2)</a:t>
            </a:r>
            <a:r>
              <a:rPr lang="en-US" sz="1600"/>
              <a:t>(Y|A</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S</a:t>
            </a:r>
            <a:r>
              <a:rPr lang="en-US" sz="1600"/>
              <a:t>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(2)</a:t>
            </a:r>
            <a:r>
              <a:rPr lang="en-US" sz="1600"/>
              <a:t>(Y|A</a:t>
            </a:r>
            <a:r>
              <a:rPr lang="en-US" sz="1600" baseline="-25000"/>
              <a:t>2</a:t>
            </a:r>
            <a:r>
              <a:rPr lang="en-US" sz="1600"/>
              <a:t>) of the nodes, and the information gain IG(A)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(2)</a:t>
            </a:r>
            <a:r>
              <a:rPr lang="en-US" sz="1600"/>
              <a:t>(Y)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(2)</a:t>
            </a:r>
            <a:r>
              <a:rPr lang="en-US" sz="1600"/>
              <a:t>(Y|A).  Whichever column maximizes IG(A), is the one we use to split the root.  </a:t>
            </a:r>
          </a:p>
        </p:txBody>
      </p:sp>
      <p:sp>
        <p:nvSpPr>
          <p:cNvPr id="30" name="TextBox 29">
            <a:extLst>
              <a:ext uri="{FF2B5EF4-FFF2-40B4-BE49-F238E27FC236}">
                <a16:creationId xmlns:a16="http://schemas.microsoft.com/office/drawing/2014/main" id="{C201FF60-5454-5537-AAEE-12B4FA33A44C}"/>
              </a:ext>
            </a:extLst>
          </p:cNvPr>
          <p:cNvSpPr txBox="1"/>
          <p:nvPr/>
        </p:nvSpPr>
        <p:spPr>
          <a:xfrm>
            <a:off x="363791" y="2200772"/>
            <a:ext cx="4966992" cy="1569660"/>
          </a:xfrm>
          <a:prstGeom prst="rect">
            <a:avLst/>
          </a:prstGeom>
          <a:noFill/>
        </p:spPr>
        <p:txBody>
          <a:bodyPr wrap="square">
            <a:spAutoFit/>
          </a:bodyPr>
          <a:lstStyle/>
          <a:p>
            <a:r>
              <a:rPr lang="en-US" sz="1600"/>
              <a:t>And we can build the tree similarly off of either of the new A nodes.  We split A</a:t>
            </a:r>
            <a:r>
              <a:rPr lang="en-US" sz="1600" baseline="-25000"/>
              <a:t>2</a:t>
            </a:r>
            <a:r>
              <a:rPr lang="en-US" sz="1600"/>
              <a:t>, say, by some column B. The overall ‘entropy’ of the two nodes would be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(2)</a:t>
            </a:r>
            <a:r>
              <a:rPr lang="en-US" sz="1600"/>
              <a:t>(Y|B)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(2)</a:t>
            </a:r>
            <a:r>
              <a:rPr lang="en-US" sz="1600"/>
              <a:t>(Y|B</a:t>
            </a:r>
            <a:r>
              <a:rPr lang="en-US" sz="1600" baseline="-25000"/>
              <a:t>1</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(2)</a:t>
            </a:r>
            <a:r>
              <a:rPr lang="en-US" sz="1600"/>
              <a:t>(Y|B</a:t>
            </a:r>
            <a:r>
              <a:rPr lang="en-US" sz="1600" baseline="-25000"/>
              <a:t>2</a:t>
            </a:r>
            <a:r>
              <a:rPr lang="en-US" sz="1600"/>
              <a:t>).  And we’d choose the splitting B according to which column maximizes the overall IG(B)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(2)</a:t>
            </a:r>
            <a:r>
              <a:rPr lang="en-US" sz="1600"/>
              <a:t>(Y|A</a:t>
            </a:r>
            <a:r>
              <a:rPr lang="en-US" sz="1600" baseline="-25000"/>
              <a:t>2</a:t>
            </a:r>
            <a:r>
              <a:rPr lang="en-US" sz="1600"/>
              <a:t>) –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t>SSE</a:t>
            </a:r>
            <a:r>
              <a:rPr lang="en-US" sz="1600" baseline="-25000">
                <a:latin typeface="Calibri" panose="020F0502020204030204" pitchFamily="34" charset="0"/>
                <a:ea typeface="Calibri" panose="020F0502020204030204" pitchFamily="34" charset="0"/>
                <a:cs typeface="Calibri" panose="020F0502020204030204" pitchFamily="34" charset="0"/>
              </a:rPr>
              <a:t>λ </a:t>
            </a:r>
            <a:r>
              <a:rPr lang="en-US" sz="1600" baseline="30000"/>
              <a:t>(2)</a:t>
            </a:r>
            <a:r>
              <a:rPr lang="en-US" sz="1600"/>
              <a:t>(Y|B).</a:t>
            </a:r>
          </a:p>
        </p:txBody>
      </p:sp>
      <p:sp>
        <p:nvSpPr>
          <p:cNvPr id="3" name="TextBox 2">
            <a:extLst>
              <a:ext uri="{FF2B5EF4-FFF2-40B4-BE49-F238E27FC236}">
                <a16:creationId xmlns:a16="http://schemas.microsoft.com/office/drawing/2014/main" id="{6CEFF06C-08A7-ABE6-BF15-FC825ABB1330}"/>
              </a:ext>
            </a:extLst>
          </p:cNvPr>
          <p:cNvSpPr txBox="1"/>
          <p:nvPr/>
        </p:nvSpPr>
        <p:spPr>
          <a:xfrm>
            <a:off x="363792" y="690547"/>
            <a:ext cx="1022555" cy="338554"/>
          </a:xfrm>
          <a:prstGeom prst="rect">
            <a:avLst/>
          </a:prstGeom>
          <a:noFill/>
        </p:spPr>
        <p:txBody>
          <a:bodyPr wrap="square" rtlCol="0">
            <a:spAutoFit/>
          </a:bodyPr>
          <a:lstStyle/>
          <a:p>
            <a:r>
              <a:rPr lang="en-US" sz="1600" b="1" i="1">
                <a:solidFill>
                  <a:srgbClr val="0000FF"/>
                </a:solidFill>
              </a:rPr>
              <a:t>2</a:t>
            </a:r>
            <a:r>
              <a:rPr lang="en-US" sz="1600" b="1" i="1" baseline="30000">
                <a:solidFill>
                  <a:srgbClr val="0000FF"/>
                </a:solidFill>
              </a:rPr>
              <a:t>nd</a:t>
            </a:r>
            <a:r>
              <a:rPr lang="en-US" sz="1600" b="1" i="1">
                <a:solidFill>
                  <a:srgbClr val="0000FF"/>
                </a:solidFill>
              </a:rPr>
              <a:t> Tree</a:t>
            </a:r>
          </a:p>
        </p:txBody>
      </p:sp>
      <p:graphicFrame>
        <p:nvGraphicFramePr>
          <p:cNvPr id="6" name="Object 5">
            <a:extLst>
              <a:ext uri="{FF2B5EF4-FFF2-40B4-BE49-F238E27FC236}">
                <a16:creationId xmlns:a16="http://schemas.microsoft.com/office/drawing/2014/main" id="{9FA15DB5-D587-26E5-1198-946B99469446}"/>
              </a:ext>
            </a:extLst>
          </p:cNvPr>
          <p:cNvGraphicFramePr>
            <a:graphicFrameLocks noChangeAspect="1"/>
          </p:cNvGraphicFramePr>
          <p:nvPr>
            <p:extLst>
              <p:ext uri="{D42A27DB-BD31-4B8C-83A1-F6EECF244321}">
                <p14:modId xmlns:p14="http://schemas.microsoft.com/office/powerpoint/2010/main" val="2090826765"/>
              </p:ext>
            </p:extLst>
          </p:nvPr>
        </p:nvGraphicFramePr>
        <p:xfrm>
          <a:off x="429108" y="4914110"/>
          <a:ext cx="4966992" cy="570444"/>
        </p:xfrm>
        <a:graphic>
          <a:graphicData uri="http://schemas.openxmlformats.org/presentationml/2006/ole">
            <mc:AlternateContent xmlns:mc="http://schemas.openxmlformats.org/markup-compatibility/2006">
              <mc:Choice xmlns:v="urn:schemas-microsoft-com:vml" Requires="v">
                <p:oleObj name="Equation" r:id="rId3" imgW="3974760" imgH="457200" progId="Equation.DSMT4">
                  <p:embed/>
                </p:oleObj>
              </mc:Choice>
              <mc:Fallback>
                <p:oleObj name="Equation" r:id="rId3" imgW="3974760" imgH="457200" progId="Equation.DSMT4">
                  <p:embed/>
                  <p:pic>
                    <p:nvPicPr>
                      <p:cNvPr id="6" name="Object 5">
                        <a:extLst>
                          <a:ext uri="{FF2B5EF4-FFF2-40B4-BE49-F238E27FC236}">
                            <a16:creationId xmlns:a16="http://schemas.microsoft.com/office/drawing/2014/main" id="{9FA15DB5-D587-26E5-1198-946B99469446}"/>
                          </a:ext>
                        </a:extLst>
                      </p:cNvPr>
                      <p:cNvPicPr/>
                      <p:nvPr/>
                    </p:nvPicPr>
                    <p:blipFill>
                      <a:blip r:embed="rId4"/>
                      <a:stretch>
                        <a:fillRect/>
                      </a:stretch>
                    </p:blipFill>
                    <p:spPr>
                      <a:xfrm>
                        <a:off x="429108" y="4914110"/>
                        <a:ext cx="4966992" cy="570444"/>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BCDA4B05-23D9-BF96-C14C-1C14F98C3C69}"/>
              </a:ext>
            </a:extLst>
          </p:cNvPr>
          <p:cNvSpPr txBox="1"/>
          <p:nvPr/>
        </p:nvSpPr>
        <p:spPr>
          <a:xfrm>
            <a:off x="363792" y="3960817"/>
            <a:ext cx="3340462" cy="830997"/>
          </a:xfrm>
          <a:prstGeom prst="rect">
            <a:avLst/>
          </a:prstGeom>
          <a:noFill/>
        </p:spPr>
        <p:txBody>
          <a:bodyPr wrap="square">
            <a:spAutoFit/>
          </a:bodyPr>
          <a:lstStyle/>
          <a:p>
            <a:r>
              <a:rPr lang="en-US" sz="1600"/>
              <a:t>Once increments are found, we don’t wholly endorse the jump.  We multiply it by </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 = 0.01 or so.</a:t>
            </a:r>
            <a:endParaRPr lang="en-US" sz="1600"/>
          </a:p>
        </p:txBody>
      </p:sp>
      <p:sp>
        <p:nvSpPr>
          <p:cNvPr id="10" name="TextBox 9">
            <a:extLst>
              <a:ext uri="{FF2B5EF4-FFF2-40B4-BE49-F238E27FC236}">
                <a16:creationId xmlns:a16="http://schemas.microsoft.com/office/drawing/2014/main" id="{43D462A1-AE36-D248-3EBF-5A1C69843F99}"/>
              </a:ext>
            </a:extLst>
          </p:cNvPr>
          <p:cNvSpPr txBox="1"/>
          <p:nvPr/>
        </p:nvSpPr>
        <p:spPr>
          <a:xfrm>
            <a:off x="388974" y="5652909"/>
            <a:ext cx="4640226" cy="830997"/>
          </a:xfrm>
          <a:prstGeom prst="rect">
            <a:avLst/>
          </a:prstGeom>
          <a:noFill/>
        </p:spPr>
        <p:txBody>
          <a:bodyPr wrap="square">
            <a:spAutoFit/>
          </a:bodyPr>
          <a:lstStyle/>
          <a:p>
            <a:r>
              <a:rPr lang="en-US" sz="1600" b="1"/>
              <a:t>Note</a:t>
            </a:r>
            <a:r>
              <a:rPr lang="en-US" sz="1600"/>
              <a:t>: and we also ex post facto prune the tree.  Starting from the bottom, any leaf level with gain &lt; </a:t>
            </a:r>
            <a:r>
              <a:rPr lang="el-GR" sz="1600">
                <a:latin typeface="Calibri" panose="020F0502020204030204" pitchFamily="34" charset="0"/>
                <a:ea typeface="Calibri" panose="020F0502020204030204" pitchFamily="34" charset="0"/>
                <a:cs typeface="Calibri" panose="020F0502020204030204" pitchFamily="34" charset="0"/>
              </a:rPr>
              <a:t>γ</a:t>
            </a:r>
            <a:r>
              <a:rPr lang="en-US" sz="1600">
                <a:latin typeface="Calibri" panose="020F0502020204030204" pitchFamily="34" charset="0"/>
                <a:ea typeface="Calibri" panose="020F0502020204030204" pitchFamily="34" charset="0"/>
                <a:cs typeface="Calibri" panose="020F0502020204030204" pitchFamily="34" charset="0"/>
              </a:rPr>
              <a:t> (user defined) will be pruned.  </a:t>
            </a:r>
            <a:endParaRPr lang="en-US" sz="1600"/>
          </a:p>
        </p:txBody>
      </p:sp>
    </p:spTree>
    <p:extLst>
      <p:ext uri="{BB962C8B-B14F-4D97-AF65-F5344CB8AC3E}">
        <p14:creationId xmlns:p14="http://schemas.microsoft.com/office/powerpoint/2010/main" val="4076415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6785966"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5" name="TextBox 4">
            <a:extLst>
              <a:ext uri="{FF2B5EF4-FFF2-40B4-BE49-F238E27FC236}">
                <a16:creationId xmlns:a16="http://schemas.microsoft.com/office/drawing/2014/main" id="{AFE35623-B3CF-26F0-5853-AEEAE30BF8EB}"/>
              </a:ext>
            </a:extLst>
          </p:cNvPr>
          <p:cNvSpPr txBox="1"/>
          <p:nvPr/>
        </p:nvSpPr>
        <p:spPr>
          <a:xfrm>
            <a:off x="373624" y="1238998"/>
            <a:ext cx="9153834" cy="338554"/>
          </a:xfrm>
          <a:prstGeom prst="rect">
            <a:avLst/>
          </a:prstGeom>
          <a:noFill/>
        </p:spPr>
        <p:txBody>
          <a:bodyPr wrap="square">
            <a:spAutoFit/>
          </a:bodyPr>
          <a:lstStyle/>
          <a:p>
            <a:r>
              <a:rPr lang="en-US" sz="1600"/>
              <a:t>And we proceed likewise for all subsequent trees.  Assuming we stop after n trees, our predictions will be:</a:t>
            </a:r>
          </a:p>
        </p:txBody>
      </p:sp>
      <p:sp>
        <p:nvSpPr>
          <p:cNvPr id="8" name="TextBox 7">
            <a:extLst>
              <a:ext uri="{FF2B5EF4-FFF2-40B4-BE49-F238E27FC236}">
                <a16:creationId xmlns:a16="http://schemas.microsoft.com/office/drawing/2014/main" id="{1B9BDB6E-6C38-FA3F-2D7D-7F803A42BE63}"/>
              </a:ext>
            </a:extLst>
          </p:cNvPr>
          <p:cNvSpPr txBox="1"/>
          <p:nvPr/>
        </p:nvSpPr>
        <p:spPr>
          <a:xfrm>
            <a:off x="373624" y="923709"/>
            <a:ext cx="1396182" cy="338554"/>
          </a:xfrm>
          <a:prstGeom prst="rect">
            <a:avLst/>
          </a:prstGeom>
          <a:noFill/>
        </p:spPr>
        <p:txBody>
          <a:bodyPr wrap="square" rtlCol="0">
            <a:spAutoFit/>
          </a:bodyPr>
          <a:lstStyle/>
          <a:p>
            <a:r>
              <a:rPr lang="en-US" sz="1600" b="1" i="1">
                <a:solidFill>
                  <a:srgbClr val="0000FF"/>
                </a:solidFill>
              </a:rPr>
              <a:t>3</a:t>
            </a:r>
            <a:r>
              <a:rPr lang="en-US" sz="1600" b="1" i="1" baseline="30000">
                <a:solidFill>
                  <a:srgbClr val="0000FF"/>
                </a:solidFill>
              </a:rPr>
              <a:t>rd</a:t>
            </a:r>
            <a:r>
              <a:rPr lang="en-US" sz="1600" b="1" i="1">
                <a:solidFill>
                  <a:srgbClr val="0000FF"/>
                </a:solidFill>
              </a:rPr>
              <a:t> Tree, etc.</a:t>
            </a:r>
          </a:p>
        </p:txBody>
      </p:sp>
      <p:graphicFrame>
        <p:nvGraphicFramePr>
          <p:cNvPr id="10" name="Object 9">
            <a:extLst>
              <a:ext uri="{FF2B5EF4-FFF2-40B4-BE49-F238E27FC236}">
                <a16:creationId xmlns:a16="http://schemas.microsoft.com/office/drawing/2014/main" id="{B1637ECB-4F12-724E-FA46-B3656379D6C3}"/>
              </a:ext>
            </a:extLst>
          </p:cNvPr>
          <p:cNvGraphicFramePr>
            <a:graphicFrameLocks noChangeAspect="1"/>
          </p:cNvGraphicFramePr>
          <p:nvPr>
            <p:extLst>
              <p:ext uri="{D42A27DB-BD31-4B8C-83A1-F6EECF244321}">
                <p14:modId xmlns:p14="http://schemas.microsoft.com/office/powerpoint/2010/main" val="3098290809"/>
              </p:ext>
            </p:extLst>
          </p:nvPr>
        </p:nvGraphicFramePr>
        <p:xfrm>
          <a:off x="438941" y="1741099"/>
          <a:ext cx="6537325" cy="630237"/>
        </p:xfrm>
        <a:graphic>
          <a:graphicData uri="http://schemas.openxmlformats.org/presentationml/2006/ole">
            <mc:AlternateContent xmlns:mc="http://schemas.openxmlformats.org/markup-compatibility/2006">
              <mc:Choice xmlns:v="urn:schemas-microsoft-com:vml" Requires="v">
                <p:oleObj name="Equation" r:id="rId2" imgW="4749480" imgH="457200" progId="Equation.DSMT4">
                  <p:embed/>
                </p:oleObj>
              </mc:Choice>
              <mc:Fallback>
                <p:oleObj name="Equation" r:id="rId2" imgW="4749480" imgH="457200" progId="Equation.DSMT4">
                  <p:embed/>
                  <p:pic>
                    <p:nvPicPr>
                      <p:cNvPr id="10" name="Object 9">
                        <a:extLst>
                          <a:ext uri="{FF2B5EF4-FFF2-40B4-BE49-F238E27FC236}">
                            <a16:creationId xmlns:a16="http://schemas.microsoft.com/office/drawing/2014/main" id="{B1637ECB-4F12-724E-FA46-B3656379D6C3}"/>
                          </a:ext>
                        </a:extLst>
                      </p:cNvPr>
                      <p:cNvPicPr/>
                      <p:nvPr/>
                    </p:nvPicPr>
                    <p:blipFill>
                      <a:blip r:embed="rId3"/>
                      <a:stretch>
                        <a:fillRect/>
                      </a:stretch>
                    </p:blipFill>
                    <p:spPr>
                      <a:xfrm>
                        <a:off x="438941" y="1741099"/>
                        <a:ext cx="6537325" cy="630237"/>
                      </a:xfrm>
                      <a:prstGeom prst="rect">
                        <a:avLst/>
                      </a:prstGeom>
                      <a:solidFill>
                        <a:schemeClr val="accent2">
                          <a:lumMod val="20000"/>
                          <a:lumOff val="80000"/>
                        </a:schemeClr>
                      </a:solidFill>
                    </p:spPr>
                  </p:pic>
                </p:oleObj>
              </mc:Fallback>
            </mc:AlternateContent>
          </a:graphicData>
        </a:graphic>
      </p:graphicFrame>
    </p:spTree>
    <p:extLst>
      <p:ext uri="{BB962C8B-B14F-4D97-AF65-F5344CB8AC3E}">
        <p14:creationId xmlns:p14="http://schemas.microsoft.com/office/powerpoint/2010/main" val="299439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700990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8" name="TextBox 7">
            <a:extLst>
              <a:ext uri="{FF2B5EF4-FFF2-40B4-BE49-F238E27FC236}">
                <a16:creationId xmlns:a16="http://schemas.microsoft.com/office/drawing/2014/main" id="{09BC752C-391B-4463-4DE6-B92799EFFD5B}"/>
              </a:ext>
            </a:extLst>
          </p:cNvPr>
          <p:cNvSpPr txBox="1"/>
          <p:nvPr/>
        </p:nvSpPr>
        <p:spPr>
          <a:xfrm>
            <a:off x="320083" y="3022832"/>
            <a:ext cx="10302828" cy="830997"/>
          </a:xfrm>
          <a:prstGeom prst="rect">
            <a:avLst/>
          </a:prstGeom>
          <a:noFill/>
        </p:spPr>
        <p:txBody>
          <a:bodyPr wrap="square">
            <a:spAutoFit/>
          </a:bodyPr>
          <a:lstStyle/>
          <a:p>
            <a:pPr marL="0" marR="0">
              <a:spcBef>
                <a:spcPts val="0"/>
              </a:spcBef>
              <a:spcAft>
                <a:spcPts val="0"/>
              </a:spcAft>
            </a:pPr>
            <a:r>
              <a:rPr lang="en-US" sz="1600" b="1"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0</a:t>
            </a:r>
            <a:r>
              <a:rPr lang="en-US" sz="1600" b="1" i="1" baseline="300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th</a:t>
            </a:r>
            <a:r>
              <a:rPr lang="en-US" sz="1600" b="1"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Tree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Before using any trees, we start with a simple classification whereby we predict everything to be a single constant parameter, </a:t>
            </a:r>
            <a:r>
              <a:rPr lang="en-US" sz="1600">
                <a:latin typeface="Calibri" panose="020F0502020204030204" pitchFamily="34" charset="0"/>
                <a:ea typeface="Calibri" panose="020F0502020204030204" pitchFamily="34" charset="0"/>
                <a:cs typeface="Times New Roman" panose="02020603050405020304" pitchFamily="18" charset="0"/>
              </a:rPr>
              <a:t>p</a:t>
            </a:r>
            <a:r>
              <a:rPr lang="en-US" sz="1600" baseline="30000">
                <a:latin typeface="Calibri" panose="020F0502020204030204" pitchFamily="34" charset="0"/>
                <a:ea typeface="Calibri" panose="020F0502020204030204" pitchFamily="34" charset="0"/>
                <a:cs typeface="Times New Roman" panose="02020603050405020304" pitchFamily="18" charset="0"/>
              </a:rPr>
              <a:t>(0)</a:t>
            </a:r>
            <a:r>
              <a:rPr lang="en-US" sz="1600">
                <a:latin typeface="Calibri" panose="020F0502020204030204" pitchFamily="34" charset="0"/>
                <a:ea typeface="Calibri" panose="020F0502020204030204" pitchFamily="34" charset="0"/>
                <a:cs typeface="Times New Roman" panose="02020603050405020304" pitchFamily="18" charset="0"/>
              </a:rPr>
              <a:t> = 0.5, </a:t>
            </a:r>
            <a:r>
              <a:rPr lang="en-US" sz="1600">
                <a:effectLst/>
                <a:latin typeface="Calibri" panose="020F0502020204030204" pitchFamily="34" charset="0"/>
                <a:ea typeface="Calibri" panose="020F0502020204030204" pitchFamily="34" charset="0"/>
                <a:cs typeface="Times New Roman" panose="02020603050405020304" pitchFamily="18" charset="0"/>
              </a:rPr>
              <a:t>so </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 0.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3">
            <a:extLst>
              <a:ext uri="{FF2B5EF4-FFF2-40B4-BE49-F238E27FC236}">
                <a16:creationId xmlns:a16="http://schemas.microsoft.com/office/drawing/2014/main" id="{F23710A2-A4F1-E9D5-B132-E1B149240785}"/>
              </a:ext>
            </a:extLst>
          </p:cNvPr>
          <p:cNvSpPr>
            <a:spLocks noChangeArrowheads="1"/>
          </p:cNvSpPr>
          <p:nvPr/>
        </p:nvSpPr>
        <p:spPr bwMode="auto">
          <a:xfrm>
            <a:off x="320083" y="1321161"/>
            <a:ext cx="62393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Like with before, we start with the loss function, in terms of </a:t>
            </a:r>
            <a:r>
              <a:rPr kumimoji="0" lang="el-GR"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λ</a:t>
            </a:r>
            <a:r>
              <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 ln(p/q),</a:t>
            </a:r>
            <a:endParaRPr kumimoji="0" lang="en-US" altLang="en-US" sz="2400" b="0" i="0" u="none" strike="noStrike" cap="none" normalizeH="0" baseline="0">
              <a:ln>
                <a:noFill/>
              </a:ln>
              <a:solidFill>
                <a:schemeClr val="tx1"/>
              </a:solidFill>
              <a:effectLst/>
              <a:latin typeface="Arial" panose="020B0604020202020204" pitchFamily="34" charset="0"/>
            </a:endParaRPr>
          </a:p>
        </p:txBody>
      </p:sp>
      <p:graphicFrame>
        <p:nvGraphicFramePr>
          <p:cNvPr id="3" name="Object 2">
            <a:extLst>
              <a:ext uri="{FF2B5EF4-FFF2-40B4-BE49-F238E27FC236}">
                <a16:creationId xmlns:a16="http://schemas.microsoft.com/office/drawing/2014/main" id="{E1205B26-B996-4F98-B8C7-C93DA46B3074}"/>
              </a:ext>
            </a:extLst>
          </p:cNvPr>
          <p:cNvGraphicFramePr>
            <a:graphicFrameLocks noChangeAspect="1"/>
          </p:cNvGraphicFramePr>
          <p:nvPr>
            <p:extLst>
              <p:ext uri="{D42A27DB-BD31-4B8C-83A1-F6EECF244321}">
                <p14:modId xmlns:p14="http://schemas.microsoft.com/office/powerpoint/2010/main" val="4186936404"/>
              </p:ext>
            </p:extLst>
          </p:nvPr>
        </p:nvGraphicFramePr>
        <p:xfrm>
          <a:off x="393292" y="1922136"/>
          <a:ext cx="3343903" cy="584775"/>
        </p:xfrm>
        <a:graphic>
          <a:graphicData uri="http://schemas.openxmlformats.org/presentationml/2006/ole">
            <mc:AlternateContent xmlns:mc="http://schemas.openxmlformats.org/markup-compatibility/2006">
              <mc:Choice xmlns:v="urn:schemas-microsoft-com:vml" Requires="v">
                <p:oleObj name="Equation" r:id="rId2" imgW="2463480" imgH="431640" progId="Equation.DSMT4">
                  <p:embed/>
                </p:oleObj>
              </mc:Choice>
              <mc:Fallback>
                <p:oleObj name="Equation" r:id="rId2" imgW="2463480" imgH="431640" progId="Equation.DSMT4">
                  <p:embed/>
                  <p:pic>
                    <p:nvPicPr>
                      <p:cNvPr id="3" name="Object 2">
                        <a:extLst>
                          <a:ext uri="{FF2B5EF4-FFF2-40B4-BE49-F238E27FC236}">
                            <a16:creationId xmlns:a16="http://schemas.microsoft.com/office/drawing/2014/main" id="{E1205B26-B996-4F98-B8C7-C93DA46B3074}"/>
                          </a:ext>
                        </a:extLst>
                      </p:cNvPr>
                      <p:cNvPicPr/>
                      <p:nvPr/>
                    </p:nvPicPr>
                    <p:blipFill>
                      <a:blip r:embed="rId3"/>
                      <a:stretch>
                        <a:fillRect/>
                      </a:stretch>
                    </p:blipFill>
                    <p:spPr>
                      <a:xfrm>
                        <a:off x="393292" y="1922136"/>
                        <a:ext cx="3343903" cy="584775"/>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7C3463F6-4209-9628-4CE1-DAD084287778}"/>
              </a:ext>
            </a:extLst>
          </p:cNvPr>
          <p:cNvGraphicFramePr>
            <a:graphicFrameLocks noChangeAspect="1"/>
          </p:cNvGraphicFramePr>
          <p:nvPr>
            <p:extLst>
              <p:ext uri="{D42A27DB-BD31-4B8C-83A1-F6EECF244321}">
                <p14:modId xmlns:p14="http://schemas.microsoft.com/office/powerpoint/2010/main" val="2595637569"/>
              </p:ext>
            </p:extLst>
          </p:nvPr>
        </p:nvGraphicFramePr>
        <p:xfrm>
          <a:off x="393292" y="3993972"/>
          <a:ext cx="704656" cy="281862"/>
        </p:xfrm>
        <a:graphic>
          <a:graphicData uri="http://schemas.openxmlformats.org/presentationml/2006/ole">
            <mc:AlternateContent xmlns:mc="http://schemas.openxmlformats.org/markup-compatibility/2006">
              <mc:Choice xmlns:v="urn:schemas-microsoft-com:vml" Requires="v">
                <p:oleObj name="Equation" r:id="rId4" imgW="507960" imgH="203040" progId="Equation.DSMT4">
                  <p:embed/>
                </p:oleObj>
              </mc:Choice>
              <mc:Fallback>
                <p:oleObj name="Equation" r:id="rId4" imgW="507960" imgH="203040" progId="Equation.DSMT4">
                  <p:embed/>
                  <p:pic>
                    <p:nvPicPr>
                      <p:cNvPr id="4" name="Object 3">
                        <a:extLst>
                          <a:ext uri="{FF2B5EF4-FFF2-40B4-BE49-F238E27FC236}">
                            <a16:creationId xmlns:a16="http://schemas.microsoft.com/office/drawing/2014/main" id="{7C3463F6-4209-9628-4CE1-DAD084287778}"/>
                          </a:ext>
                        </a:extLst>
                      </p:cNvPr>
                      <p:cNvPicPr/>
                      <p:nvPr/>
                    </p:nvPicPr>
                    <p:blipFill>
                      <a:blip r:embed="rId5"/>
                      <a:stretch>
                        <a:fillRect/>
                      </a:stretch>
                    </p:blipFill>
                    <p:spPr>
                      <a:xfrm>
                        <a:off x="393292" y="3993972"/>
                        <a:ext cx="704656" cy="281862"/>
                      </a:xfrm>
                      <a:prstGeom prst="rect">
                        <a:avLst/>
                      </a:prstGeom>
                      <a:solidFill>
                        <a:srgbClr val="FFCCFF"/>
                      </a:solidFill>
                    </p:spPr>
                  </p:pic>
                </p:oleObj>
              </mc:Fallback>
            </mc:AlternateContent>
          </a:graphicData>
        </a:graphic>
      </p:graphicFrame>
    </p:spTree>
    <p:extLst>
      <p:ext uri="{BB962C8B-B14F-4D97-AF65-F5344CB8AC3E}">
        <p14:creationId xmlns:p14="http://schemas.microsoft.com/office/powerpoint/2010/main" val="198681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09BAFE-A951-3738-AB60-A417A7B87713}"/>
              </a:ext>
            </a:extLst>
          </p:cNvPr>
          <p:cNvSpPr txBox="1"/>
          <p:nvPr/>
        </p:nvSpPr>
        <p:spPr>
          <a:xfrm flipH="1">
            <a:off x="3234811" y="82892"/>
            <a:ext cx="4857136"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C000"/>
                </a:solidFill>
                <a:effectLst/>
                <a:uLnTx/>
                <a:uFillTx/>
                <a:latin typeface="Calibri" panose="020F0502020204030204"/>
                <a:ea typeface="+mn-ea"/>
                <a:cs typeface="+mn-cs"/>
              </a:rPr>
              <a:t>Decision Trees: Regression</a:t>
            </a:r>
          </a:p>
        </p:txBody>
      </p:sp>
      <p:sp>
        <p:nvSpPr>
          <p:cNvPr id="4" name="TextBox 3">
            <a:extLst>
              <a:ext uri="{FF2B5EF4-FFF2-40B4-BE49-F238E27FC236}">
                <a16:creationId xmlns:a16="http://schemas.microsoft.com/office/drawing/2014/main" id="{FD9A8FEC-0C5D-A29B-73F8-59888F63F925}"/>
              </a:ext>
            </a:extLst>
          </p:cNvPr>
          <p:cNvSpPr txBox="1"/>
          <p:nvPr/>
        </p:nvSpPr>
        <p:spPr>
          <a:xfrm>
            <a:off x="363793" y="657745"/>
            <a:ext cx="11550221" cy="1600438"/>
          </a:xfrm>
          <a:prstGeom prst="rect">
            <a:avLst/>
          </a:prstGeom>
          <a:noFill/>
        </p:spPr>
        <p:txBody>
          <a:bodyPr wrap="square" rtlCol="0">
            <a:spAutoFit/>
          </a:bodyPr>
          <a:lstStyle/>
          <a:p>
            <a:r>
              <a:rPr lang="en-US" b="1"/>
              <a:t>Regression</a:t>
            </a:r>
          </a:p>
          <a:p>
            <a:r>
              <a:rPr lang="en-US" sz="1600"/>
              <a:t>So start by putting all data in root node.  The output is the average value.  And the ‘entropy’ is the sum-of-the-squared-errors about the mean SSE</a:t>
            </a:r>
            <a:r>
              <a:rPr lang="en-US" sz="1600" baseline="-25000"/>
              <a:t>m</a:t>
            </a:r>
            <a:r>
              <a:rPr lang="en-US" sz="1600"/>
              <a:t>(Y) as shown.  Then we look to split the root node by the values of some category, A.  The outputs of the new nodes will be the averages of the values in those nodes.  And the ‘entropy’ of the two nodes can be calculated as shown.  Then we can calculate the overall entropy SSE</a:t>
            </a:r>
            <a:r>
              <a:rPr lang="en-US" sz="1600" baseline="-25000"/>
              <a:t>m</a:t>
            </a:r>
            <a:r>
              <a:rPr lang="en-US" sz="1600"/>
              <a:t>(Y|A) = SSE</a:t>
            </a:r>
            <a:r>
              <a:rPr lang="en-US" sz="1600" baseline="-25000"/>
              <a:t>m</a:t>
            </a:r>
            <a:r>
              <a:rPr lang="en-US" sz="1600"/>
              <a:t>(Y|A</a:t>
            </a:r>
            <a:r>
              <a:rPr lang="en-US" sz="1600" baseline="-25000"/>
              <a:t>1</a:t>
            </a:r>
            <a:r>
              <a:rPr lang="en-US" sz="1600"/>
              <a:t>) + SSE</a:t>
            </a:r>
            <a:r>
              <a:rPr lang="en-US" sz="1600" baseline="-25000"/>
              <a:t>m</a:t>
            </a:r>
            <a:r>
              <a:rPr lang="en-US" sz="1600"/>
              <a:t>(Y|A</a:t>
            </a:r>
            <a:r>
              <a:rPr lang="en-US" sz="1600" baseline="-25000"/>
              <a:t>2</a:t>
            </a:r>
            <a:r>
              <a:rPr lang="en-US" sz="1600"/>
              <a:t>) of the nodes, and the information gain IG(A) = SSE</a:t>
            </a:r>
            <a:r>
              <a:rPr lang="en-US" sz="1600" baseline="-25000"/>
              <a:t>m</a:t>
            </a:r>
            <a:r>
              <a:rPr lang="en-US" sz="1600"/>
              <a:t>(Y) – SSE</a:t>
            </a:r>
            <a:r>
              <a:rPr lang="en-US" sz="1600" baseline="-25000"/>
              <a:t>m</a:t>
            </a:r>
            <a:r>
              <a:rPr lang="en-US" sz="1600"/>
              <a:t>(Y|A).  Whichever column maximizes IG(A), is the one we use to split the root.  </a:t>
            </a:r>
          </a:p>
        </p:txBody>
      </p:sp>
      <p:sp>
        <p:nvSpPr>
          <p:cNvPr id="6" name="TextBox 5">
            <a:extLst>
              <a:ext uri="{FF2B5EF4-FFF2-40B4-BE49-F238E27FC236}">
                <a16:creationId xmlns:a16="http://schemas.microsoft.com/office/drawing/2014/main" id="{A033A188-D5EA-39C9-5172-EE1DF399ED59}"/>
              </a:ext>
            </a:extLst>
          </p:cNvPr>
          <p:cNvSpPr txBox="1"/>
          <p:nvPr/>
        </p:nvSpPr>
        <p:spPr>
          <a:xfrm>
            <a:off x="363792" y="2833036"/>
            <a:ext cx="3687097" cy="2554545"/>
          </a:xfrm>
          <a:prstGeom prst="rect">
            <a:avLst/>
          </a:prstGeom>
          <a:noFill/>
        </p:spPr>
        <p:txBody>
          <a:bodyPr wrap="square">
            <a:spAutoFit/>
          </a:bodyPr>
          <a:lstStyle/>
          <a:p>
            <a:r>
              <a:rPr lang="en-US" sz="1600"/>
              <a:t>And we can build the tree similarly off of either of the new A nodes.  We split A</a:t>
            </a:r>
            <a:r>
              <a:rPr lang="en-US" sz="1600" baseline="-25000"/>
              <a:t>2</a:t>
            </a:r>
            <a:r>
              <a:rPr lang="en-US" sz="1600"/>
              <a:t>, say, by some column B.  The outputs of B</a:t>
            </a:r>
            <a:r>
              <a:rPr lang="en-US" sz="1600" baseline="-25000"/>
              <a:t>1</a:t>
            </a:r>
            <a:r>
              <a:rPr lang="en-US" sz="1600"/>
              <a:t> and B</a:t>
            </a:r>
            <a:r>
              <a:rPr lang="en-US" sz="1600" baseline="-25000"/>
              <a:t>2</a:t>
            </a:r>
            <a:r>
              <a:rPr lang="en-US" sz="1600"/>
              <a:t> would be the averages of the Y values in those nodes. The overall entropy of the two nodes would be SSE</a:t>
            </a:r>
            <a:r>
              <a:rPr lang="en-US" sz="1600" baseline="-25000"/>
              <a:t>m</a:t>
            </a:r>
            <a:r>
              <a:rPr lang="en-US" sz="1600"/>
              <a:t>(Y|B) = SSE</a:t>
            </a:r>
            <a:r>
              <a:rPr lang="en-US" sz="1600" baseline="-25000"/>
              <a:t>m</a:t>
            </a:r>
            <a:r>
              <a:rPr lang="en-US" sz="1600"/>
              <a:t>(Y|B</a:t>
            </a:r>
            <a:r>
              <a:rPr lang="en-US" sz="1600" baseline="-25000"/>
              <a:t>1</a:t>
            </a:r>
            <a:r>
              <a:rPr lang="en-US" sz="1600"/>
              <a:t>) + SSE</a:t>
            </a:r>
            <a:r>
              <a:rPr lang="en-US" sz="1600" baseline="-25000"/>
              <a:t>m</a:t>
            </a:r>
            <a:r>
              <a:rPr lang="en-US" sz="1600"/>
              <a:t>(Y|B</a:t>
            </a:r>
            <a:r>
              <a:rPr lang="en-US" sz="1600" baseline="-25000"/>
              <a:t>2</a:t>
            </a:r>
            <a:r>
              <a:rPr lang="en-US" sz="1600"/>
              <a:t>).  And we’d choose the splitting B according to which column maximizes the overall IG(B) = SSE</a:t>
            </a:r>
            <a:r>
              <a:rPr lang="en-US" sz="1600" baseline="-25000"/>
              <a:t>m</a:t>
            </a:r>
            <a:r>
              <a:rPr lang="en-US" sz="1600"/>
              <a:t>(Y|A</a:t>
            </a:r>
            <a:r>
              <a:rPr lang="en-US" sz="1600" baseline="-25000"/>
              <a:t>2</a:t>
            </a:r>
            <a:r>
              <a:rPr lang="en-US" sz="1600"/>
              <a:t>) –  SSE</a:t>
            </a:r>
            <a:r>
              <a:rPr lang="en-US" sz="1600" baseline="-25000"/>
              <a:t>m</a:t>
            </a:r>
            <a:r>
              <a:rPr lang="en-US" sz="1600"/>
              <a:t>(Y|B).</a:t>
            </a:r>
          </a:p>
        </p:txBody>
      </p:sp>
      <p:pic>
        <p:nvPicPr>
          <p:cNvPr id="5" name="Picture 4" descr="Diagram, schematic&#10;&#10;Description automatically generated">
            <a:extLst>
              <a:ext uri="{FF2B5EF4-FFF2-40B4-BE49-F238E27FC236}">
                <a16:creationId xmlns:a16="http://schemas.microsoft.com/office/drawing/2014/main" id="{A910AF7B-D484-7901-CEFB-F00D987CF625}"/>
              </a:ext>
            </a:extLst>
          </p:cNvPr>
          <p:cNvPicPr>
            <a:picLocks noChangeAspect="1"/>
          </p:cNvPicPr>
          <p:nvPr/>
        </p:nvPicPr>
        <p:blipFill>
          <a:blip r:embed="rId2"/>
          <a:stretch>
            <a:fillRect/>
          </a:stretch>
        </p:blipFill>
        <p:spPr>
          <a:xfrm>
            <a:off x="4978684" y="2258182"/>
            <a:ext cx="6935329" cy="4516925"/>
          </a:xfrm>
          <a:prstGeom prst="rect">
            <a:avLst/>
          </a:prstGeom>
        </p:spPr>
      </p:pic>
    </p:spTree>
    <p:extLst>
      <p:ext uri="{BB962C8B-B14F-4D97-AF65-F5344CB8AC3E}">
        <p14:creationId xmlns:p14="http://schemas.microsoft.com/office/powerpoint/2010/main" val="178303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157315" y="718505"/>
            <a:ext cx="1543666" cy="338554"/>
          </a:xfrm>
          <a:prstGeom prst="rect">
            <a:avLst/>
          </a:prstGeom>
          <a:noFill/>
        </p:spPr>
        <p:txBody>
          <a:bodyPr wrap="square" rtlCol="0">
            <a:spAutoFit/>
          </a:bodyPr>
          <a:lstStyle/>
          <a:p>
            <a:r>
              <a:rPr lang="en-US" sz="1600" b="1" i="1">
                <a:solidFill>
                  <a:srgbClr val="0000FF"/>
                </a:solidFill>
              </a:rPr>
              <a:t>1</a:t>
            </a:r>
            <a:r>
              <a:rPr lang="en-US" sz="1600" b="1" i="1" baseline="30000">
                <a:solidFill>
                  <a:srgbClr val="0000FF"/>
                </a:solidFill>
              </a:rPr>
              <a:t>st</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312334" y="118048"/>
            <a:ext cx="706588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157314" y="1077635"/>
            <a:ext cx="11114066" cy="830997"/>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So we’d like to construct a tree to improve this classification.  So we’ll look for an increment,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that we can add to our present prediction, </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to get a new prediction:</a:t>
            </a:r>
            <a:r>
              <a:rPr lang="el-GR" sz="1600">
                <a:effectLst/>
                <a:latin typeface="Calibri" panose="020F0502020204030204" pitchFamily="34" charset="0"/>
                <a:ea typeface="Calibri" panose="020F0502020204030204" pitchFamily="34" charset="0"/>
                <a:cs typeface="Calibri" panose="020F0502020204030204" pitchFamily="34" charset="0"/>
              </a:rPr>
              <a:t> 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And we’ll fill this into LL</a:t>
            </a:r>
            <a:r>
              <a:rPr lang="en-US" sz="1600" baseline="-25000">
                <a:latin typeface="Calibri" panose="020F0502020204030204" pitchFamily="34" charset="0"/>
                <a:ea typeface="Calibri" panose="020F0502020204030204" pitchFamily="34" charset="0"/>
                <a:cs typeface="Times New Roman" panose="02020603050405020304" pitchFamily="18" charset="0"/>
              </a:rPr>
              <a:t>f</a:t>
            </a:r>
            <a:r>
              <a:rPr lang="en-US" sz="1600">
                <a:effectLst/>
                <a:latin typeface="Calibri" panose="020F0502020204030204" pitchFamily="34" charset="0"/>
                <a:ea typeface="Calibri" panose="020F0502020204030204" pitchFamily="34" charset="0"/>
                <a:cs typeface="Times New Roman" panose="02020603050405020304" pitchFamily="18" charset="0"/>
              </a:rPr>
              <a:t>(Y|f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expand to second order in </a:t>
            </a:r>
            <a:r>
              <a:rPr lang="el-GR" sz="1600">
                <a:effectLst/>
                <a:latin typeface="Calibri" panose="020F0502020204030204" pitchFamily="34" charset="0"/>
                <a:ea typeface="Calibri" panose="020F0502020204030204" pitchFamily="34" charset="0"/>
                <a:cs typeface="Calibri" panose="020F0502020204030204" pitchFamily="34" charset="0"/>
              </a:rPr>
              <a:t>Δλ</a:t>
            </a:r>
            <a:r>
              <a:rPr lang="en-US" sz="1600" baseline="30000">
                <a:effectLst/>
                <a:latin typeface="Calibri" panose="020F0502020204030204" pitchFamily="34" charset="0"/>
                <a:ea typeface="Calibri" panose="020F0502020204030204" pitchFamily="34" charset="0"/>
                <a:cs typeface="Calibri" panose="020F0502020204030204" pitchFamily="34" charset="0"/>
              </a:rPr>
              <a:t>(2)</a:t>
            </a:r>
            <a:r>
              <a:rPr lang="en-US" sz="1600">
                <a:effectLst/>
                <a:latin typeface="Calibri" panose="020F0502020204030204" pitchFamily="34" charset="0"/>
                <a:ea typeface="Calibri" panose="020F0502020204030204" pitchFamily="34" charset="0"/>
                <a:cs typeface="Calibri" panose="020F0502020204030204" pitchFamily="34" charset="0"/>
              </a:rPr>
              <a:t>,</a:t>
            </a:r>
            <a:r>
              <a:rPr lang="en-US" sz="1600" baseline="30000">
                <a:effectLst/>
                <a:latin typeface="Calibri" panose="020F0502020204030204" pitchFamily="34" charset="0"/>
                <a:ea typeface="Calibri" panose="020F0502020204030204" pitchFamily="34" charset="0"/>
                <a:cs typeface="Calibri" panose="020F0502020204030204" pitchFamily="34"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rPr>
              <a:t>drop the constant term like before, classify </a:t>
            </a:r>
            <a:r>
              <a:rPr lang="en-US" sz="1600">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baseline="-25000">
                <a:latin typeface="Calibri" panose="020F0502020204030204" pitchFamily="34" charset="0"/>
                <a:ea typeface="Calibri" panose="020F0502020204030204" pitchFamily="34" charset="0"/>
                <a:cs typeface="Times New Roman" panose="02020603050405020304" pitchFamily="18" charset="0"/>
              </a:rPr>
              <a:t>i</a:t>
            </a:r>
            <a:r>
              <a:rPr lang="en-US" sz="1600">
                <a:latin typeface="Calibri" panose="020F0502020204030204" pitchFamily="34" charset="0"/>
                <a:ea typeface="Calibri" panose="020F0502020204030204" pitchFamily="34" charset="0"/>
                <a:cs typeface="Times New Roman" panose="02020603050405020304" pitchFamily="18" charset="0"/>
              </a:rPr>
              <a:t> </a:t>
            </a:r>
            <a:r>
              <a:rPr lang="en-US" sz="160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600">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baseline="-25000">
                <a:latin typeface="Calibri" panose="020F0502020204030204" pitchFamily="34" charset="0"/>
                <a:ea typeface="Calibri" panose="020F0502020204030204" pitchFamily="34" charset="0"/>
                <a:cs typeface="Times New Roman" panose="02020603050405020304" pitchFamily="18" charset="0"/>
              </a:rPr>
              <a:t>Ll,j </a:t>
            </a:r>
            <a:r>
              <a:rPr lang="en-US" sz="1600">
                <a:latin typeface="Calibri" panose="020F0502020204030204" pitchFamily="34" charset="0"/>
                <a:ea typeface="Calibri" panose="020F0502020204030204" pitchFamily="34" charset="0"/>
                <a:cs typeface="Times New Roman" panose="02020603050405020304" pitchFamily="18" charset="0"/>
              </a:rPr>
              <a:t>= </a:t>
            </a:r>
            <a:r>
              <a:rPr lang="en-US" sz="1600">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baseline="-25000">
                <a:latin typeface="Calibri" panose="020F0502020204030204" pitchFamily="34" charset="0"/>
                <a:ea typeface="Calibri" panose="020F0502020204030204" pitchFamily="34" charset="0"/>
                <a:cs typeface="Times New Roman" panose="02020603050405020304" pitchFamily="18" charset="0"/>
              </a:rPr>
              <a:t>Ll </a:t>
            </a:r>
            <a:r>
              <a:rPr lang="en-US" sz="1600">
                <a:latin typeface="Calibri" panose="020F0502020204030204" pitchFamily="34" charset="0"/>
                <a:ea typeface="Calibri" panose="020F0502020204030204" pitchFamily="34" charset="0"/>
                <a:cs typeface="Times New Roman" panose="02020603050405020304" pitchFamily="18" charset="0"/>
              </a:rPr>
              <a:t>into some assortment of leaves </a:t>
            </a:r>
            <a:r>
              <a:rPr lang="en-US" sz="1600">
                <a:latin typeface="Calibri" panose="020F0502020204030204" pitchFamily="34" charset="0"/>
                <a:ea typeface="Calibri" panose="020F0502020204030204" pitchFamily="34" charset="0"/>
              </a:rPr>
              <a:t>L = {L</a:t>
            </a:r>
            <a:r>
              <a:rPr lang="en-US" sz="1600" baseline="-25000">
                <a:latin typeface="Calibri" panose="020F0502020204030204" pitchFamily="34" charset="0"/>
                <a:ea typeface="Calibri" panose="020F0502020204030204" pitchFamily="34" charset="0"/>
              </a:rPr>
              <a:t>1</a:t>
            </a:r>
            <a:r>
              <a:rPr lang="en-US" sz="1600">
                <a:latin typeface="Calibri" panose="020F0502020204030204" pitchFamily="34" charset="0"/>
                <a:ea typeface="Calibri" panose="020F0502020204030204" pitchFamily="34" charset="0"/>
              </a:rPr>
              <a:t>, L</a:t>
            </a:r>
            <a:r>
              <a:rPr lang="en-US" sz="1600" baseline="-25000">
                <a:latin typeface="Calibri" panose="020F0502020204030204" pitchFamily="34" charset="0"/>
                <a:ea typeface="Calibri" panose="020F0502020204030204" pitchFamily="34" charset="0"/>
              </a:rPr>
              <a:t>2</a:t>
            </a:r>
            <a:r>
              <a:rPr lang="en-US" sz="1600">
                <a:latin typeface="Calibri" panose="020F0502020204030204" pitchFamily="34" charset="0"/>
                <a:ea typeface="Calibri" panose="020F0502020204030204" pitchFamily="34" charset="0"/>
              </a:rPr>
              <a:t>, …}, </a:t>
            </a:r>
            <a:r>
              <a:rPr lang="en-US" sz="1600">
                <a:effectLst/>
                <a:latin typeface="Calibri" panose="020F0502020204030204" pitchFamily="34" charset="0"/>
                <a:ea typeface="Calibri" panose="020F0502020204030204" pitchFamily="34" charset="0"/>
                <a:cs typeface="Times New Roman" panose="02020603050405020304" pitchFamily="18" charset="0"/>
              </a:rPr>
              <a:t>and end up with:</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5" name="TextBox 24">
            <a:extLst>
              <a:ext uri="{FF2B5EF4-FFF2-40B4-BE49-F238E27FC236}">
                <a16:creationId xmlns:a16="http://schemas.microsoft.com/office/drawing/2014/main" id="{E7AFC528-8C9E-8746-F504-E93806A3519D}"/>
              </a:ext>
            </a:extLst>
          </p:cNvPr>
          <p:cNvSpPr txBox="1"/>
          <p:nvPr/>
        </p:nvSpPr>
        <p:spPr>
          <a:xfrm>
            <a:off x="209869" y="2917695"/>
            <a:ext cx="5397829"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and then we’ll add a term to discourage leaf proliferation:</a:t>
            </a:r>
            <a:endParaRPr lang="en-US" sz="1600"/>
          </a:p>
        </p:txBody>
      </p:sp>
      <p:sp>
        <p:nvSpPr>
          <p:cNvPr id="6" name="TextBox 5">
            <a:extLst>
              <a:ext uri="{FF2B5EF4-FFF2-40B4-BE49-F238E27FC236}">
                <a16:creationId xmlns:a16="http://schemas.microsoft.com/office/drawing/2014/main" id="{0BF5B444-0542-B7ED-479F-05E9B377D840}"/>
              </a:ext>
            </a:extLst>
          </p:cNvPr>
          <p:cNvSpPr txBox="1"/>
          <p:nvPr/>
        </p:nvSpPr>
        <p:spPr>
          <a:xfrm>
            <a:off x="191207" y="4247948"/>
            <a:ext cx="3598607"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And minimize w/r to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a:effectLst/>
                <a:latin typeface="Calibri" panose="020F0502020204030204" pitchFamily="34" charset="0"/>
                <a:ea typeface="Calibri" panose="020F0502020204030204" pitchFamily="34" charset="0"/>
                <a:cs typeface="Times New Roman" panose="02020603050405020304" pitchFamily="18" charset="0"/>
              </a:rPr>
              <a:t>.  We find,  </a:t>
            </a:r>
            <a:endParaRPr lang="en-US" sz="1600"/>
          </a:p>
        </p:txBody>
      </p:sp>
      <p:graphicFrame>
        <p:nvGraphicFramePr>
          <p:cNvPr id="8" name="Object 7">
            <a:extLst>
              <a:ext uri="{FF2B5EF4-FFF2-40B4-BE49-F238E27FC236}">
                <a16:creationId xmlns:a16="http://schemas.microsoft.com/office/drawing/2014/main" id="{25797F82-FE11-FAB8-80AE-7D00B3A2879D}"/>
              </a:ext>
            </a:extLst>
          </p:cNvPr>
          <p:cNvGraphicFramePr>
            <a:graphicFrameLocks noChangeAspect="1"/>
          </p:cNvGraphicFramePr>
          <p:nvPr>
            <p:extLst>
              <p:ext uri="{D42A27DB-BD31-4B8C-83A1-F6EECF244321}">
                <p14:modId xmlns:p14="http://schemas.microsoft.com/office/powerpoint/2010/main" val="3116645192"/>
              </p:ext>
            </p:extLst>
          </p:nvPr>
        </p:nvGraphicFramePr>
        <p:xfrm>
          <a:off x="3613635" y="4263643"/>
          <a:ext cx="3906838" cy="2398713"/>
        </p:xfrm>
        <a:graphic>
          <a:graphicData uri="http://schemas.openxmlformats.org/presentationml/2006/ole">
            <mc:AlternateContent xmlns:mc="http://schemas.openxmlformats.org/markup-compatibility/2006">
              <mc:Choice xmlns:v="urn:schemas-microsoft-com:vml" Requires="v">
                <p:oleObj name="Equation" r:id="rId2" imgW="3060360" imgH="1879560" progId="Equation.DSMT4">
                  <p:embed/>
                </p:oleObj>
              </mc:Choice>
              <mc:Fallback>
                <p:oleObj name="Equation" r:id="rId2" imgW="3060360" imgH="1879560" progId="Equation.DSMT4">
                  <p:embed/>
                  <p:pic>
                    <p:nvPicPr>
                      <p:cNvPr id="8" name="Object 7">
                        <a:extLst>
                          <a:ext uri="{FF2B5EF4-FFF2-40B4-BE49-F238E27FC236}">
                            <a16:creationId xmlns:a16="http://schemas.microsoft.com/office/drawing/2014/main" id="{25797F82-FE11-FAB8-80AE-7D00B3A2879D}"/>
                          </a:ext>
                        </a:extLst>
                      </p:cNvPr>
                      <p:cNvPicPr/>
                      <p:nvPr/>
                    </p:nvPicPr>
                    <p:blipFill>
                      <a:blip r:embed="rId3"/>
                      <a:stretch>
                        <a:fillRect/>
                      </a:stretch>
                    </p:blipFill>
                    <p:spPr>
                      <a:xfrm>
                        <a:off x="3613635" y="4263643"/>
                        <a:ext cx="3906838" cy="2398713"/>
                      </a:xfrm>
                      <a:prstGeom prst="rect">
                        <a:avLst/>
                      </a:prstGeom>
                      <a:solidFill>
                        <a:schemeClr val="accent1">
                          <a:lumMod val="20000"/>
                          <a:lumOff val="80000"/>
                        </a:schemeClr>
                      </a:solidFill>
                    </p:spPr>
                  </p:pic>
                </p:oleObj>
              </mc:Fallback>
            </mc:AlternateContent>
          </a:graphicData>
        </a:graphic>
      </p:graphicFrame>
      <p:graphicFrame>
        <p:nvGraphicFramePr>
          <p:cNvPr id="7" name="Object 6">
            <a:extLst>
              <a:ext uri="{FF2B5EF4-FFF2-40B4-BE49-F238E27FC236}">
                <a16:creationId xmlns:a16="http://schemas.microsoft.com/office/drawing/2014/main" id="{0542722F-5E14-89FC-29E1-8D41CF2B3B38}"/>
              </a:ext>
            </a:extLst>
          </p:cNvPr>
          <p:cNvGraphicFramePr>
            <a:graphicFrameLocks noChangeAspect="1"/>
          </p:cNvGraphicFramePr>
          <p:nvPr>
            <p:extLst>
              <p:ext uri="{D42A27DB-BD31-4B8C-83A1-F6EECF244321}">
                <p14:modId xmlns:p14="http://schemas.microsoft.com/office/powerpoint/2010/main" val="2257972221"/>
              </p:ext>
            </p:extLst>
          </p:nvPr>
        </p:nvGraphicFramePr>
        <p:xfrm>
          <a:off x="242830" y="2103256"/>
          <a:ext cx="6176631" cy="597232"/>
        </p:xfrm>
        <a:graphic>
          <a:graphicData uri="http://schemas.openxmlformats.org/presentationml/2006/ole">
            <mc:AlternateContent xmlns:mc="http://schemas.openxmlformats.org/markup-compatibility/2006">
              <mc:Choice xmlns:v="urn:schemas-microsoft-com:vml" Requires="v">
                <p:oleObj name="Equation" r:id="rId4" imgW="4991040" imgH="482400" progId="Equation.DSMT4">
                  <p:embed/>
                </p:oleObj>
              </mc:Choice>
              <mc:Fallback>
                <p:oleObj name="Equation" r:id="rId4" imgW="4991040" imgH="482400" progId="Equation.DSMT4">
                  <p:embed/>
                  <p:pic>
                    <p:nvPicPr>
                      <p:cNvPr id="0" name=""/>
                      <p:cNvPicPr/>
                      <p:nvPr/>
                    </p:nvPicPr>
                    <p:blipFill>
                      <a:blip r:embed="rId5"/>
                      <a:stretch>
                        <a:fillRect/>
                      </a:stretch>
                    </p:blipFill>
                    <p:spPr>
                      <a:xfrm>
                        <a:off x="242830" y="2103256"/>
                        <a:ext cx="6176631" cy="597232"/>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F5FEDAB6-222C-EE24-9D7F-5700A4FE2357}"/>
              </a:ext>
            </a:extLst>
          </p:cNvPr>
          <p:cNvGraphicFramePr>
            <a:graphicFrameLocks noChangeAspect="1"/>
          </p:cNvGraphicFramePr>
          <p:nvPr>
            <p:extLst>
              <p:ext uri="{D42A27DB-BD31-4B8C-83A1-F6EECF244321}">
                <p14:modId xmlns:p14="http://schemas.microsoft.com/office/powerpoint/2010/main" val="2306092674"/>
              </p:ext>
            </p:extLst>
          </p:nvPr>
        </p:nvGraphicFramePr>
        <p:xfrm>
          <a:off x="242830" y="3473456"/>
          <a:ext cx="7277643" cy="572980"/>
        </p:xfrm>
        <a:graphic>
          <a:graphicData uri="http://schemas.openxmlformats.org/presentationml/2006/ole">
            <mc:AlternateContent xmlns:mc="http://schemas.openxmlformats.org/markup-compatibility/2006">
              <mc:Choice xmlns:v="urn:schemas-microsoft-com:vml" Requires="v">
                <p:oleObj name="Equation" r:id="rId6" imgW="5807710" imgH="457855" progId="Equation.DSMT4">
                  <p:embed/>
                </p:oleObj>
              </mc:Choice>
              <mc:Fallback>
                <p:oleObj name="Equation" r:id="rId6" imgW="5807710" imgH="457855" progId="Equation.DSMT4">
                  <p:embed/>
                  <p:pic>
                    <p:nvPicPr>
                      <p:cNvPr id="0" name=""/>
                      <p:cNvPicPr/>
                      <p:nvPr/>
                    </p:nvPicPr>
                    <p:blipFill>
                      <a:blip r:embed="rId7"/>
                      <a:stretch>
                        <a:fillRect/>
                      </a:stretch>
                    </p:blipFill>
                    <p:spPr>
                      <a:xfrm>
                        <a:off x="242830" y="3473456"/>
                        <a:ext cx="7277643" cy="57298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388CEBB4-E8DE-665A-726C-F7E9614CA700}"/>
              </a:ext>
            </a:extLst>
          </p:cNvPr>
          <p:cNvSpPr txBox="1"/>
          <p:nvPr/>
        </p:nvSpPr>
        <p:spPr>
          <a:xfrm>
            <a:off x="7520474" y="6323802"/>
            <a:ext cx="4572000"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But we still have to figure out what the leaves are.  </a:t>
            </a:r>
            <a:endParaRPr lang="en-US" sz="1600"/>
          </a:p>
        </p:txBody>
      </p:sp>
    </p:spTree>
    <p:extLst>
      <p:ext uri="{BB962C8B-B14F-4D97-AF65-F5344CB8AC3E}">
        <p14:creationId xmlns:p14="http://schemas.microsoft.com/office/powerpoint/2010/main" val="321300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schematic&#10;&#10;Description automatically generated">
            <a:extLst>
              <a:ext uri="{FF2B5EF4-FFF2-40B4-BE49-F238E27FC236}">
                <a16:creationId xmlns:a16="http://schemas.microsoft.com/office/drawing/2014/main" id="{56E6D4B8-0DBB-C497-9254-699E7618EA30}"/>
              </a:ext>
            </a:extLst>
          </p:cNvPr>
          <p:cNvPicPr>
            <a:picLocks noChangeAspect="1"/>
          </p:cNvPicPr>
          <p:nvPr/>
        </p:nvPicPr>
        <p:blipFill>
          <a:blip r:embed="rId2"/>
          <a:stretch>
            <a:fillRect/>
          </a:stretch>
        </p:blipFill>
        <p:spPr>
          <a:xfrm>
            <a:off x="4766379" y="1950902"/>
            <a:ext cx="7287994" cy="4451831"/>
          </a:xfrm>
          <a:prstGeom prst="rect">
            <a:avLst/>
          </a:prstGeom>
        </p:spPr>
      </p:pic>
      <p:sp>
        <p:nvSpPr>
          <p:cNvPr id="4" name="TextBox 3">
            <a:extLst>
              <a:ext uri="{FF2B5EF4-FFF2-40B4-BE49-F238E27FC236}">
                <a16:creationId xmlns:a16="http://schemas.microsoft.com/office/drawing/2014/main" id="{FD9A8FEC-0C5D-A29B-73F8-59888F63F925}"/>
              </a:ext>
            </a:extLst>
          </p:cNvPr>
          <p:cNvSpPr txBox="1"/>
          <p:nvPr/>
        </p:nvSpPr>
        <p:spPr>
          <a:xfrm>
            <a:off x="242488" y="702451"/>
            <a:ext cx="1075292" cy="338554"/>
          </a:xfrm>
          <a:prstGeom prst="rect">
            <a:avLst/>
          </a:prstGeom>
          <a:noFill/>
        </p:spPr>
        <p:txBody>
          <a:bodyPr wrap="square" rtlCol="0">
            <a:spAutoFit/>
          </a:bodyPr>
          <a:lstStyle/>
          <a:p>
            <a:r>
              <a:rPr lang="en-US" sz="1600" b="1" i="1">
                <a:solidFill>
                  <a:srgbClr val="0000FF"/>
                </a:solidFill>
              </a:rPr>
              <a:t>1</a:t>
            </a:r>
            <a:r>
              <a:rPr lang="en-US" sz="1600" b="1" i="1" baseline="30000">
                <a:solidFill>
                  <a:srgbClr val="0000FF"/>
                </a:solidFill>
              </a:rPr>
              <a:t>st</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696324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27" name="TextBox 26">
            <a:extLst>
              <a:ext uri="{FF2B5EF4-FFF2-40B4-BE49-F238E27FC236}">
                <a16:creationId xmlns:a16="http://schemas.microsoft.com/office/drawing/2014/main" id="{C1342832-1817-9124-0411-CB7AAE5FCB85}"/>
              </a:ext>
            </a:extLst>
          </p:cNvPr>
          <p:cNvSpPr txBox="1"/>
          <p:nvPr/>
        </p:nvSpPr>
        <p:spPr>
          <a:xfrm>
            <a:off x="242489" y="984193"/>
            <a:ext cx="11661060" cy="954107"/>
          </a:xfrm>
          <a:prstGeom prst="rect">
            <a:avLst/>
          </a:prstGeom>
          <a:noFill/>
        </p:spPr>
        <p:txBody>
          <a:bodyPr wrap="square">
            <a:spAutoFit/>
          </a:bodyPr>
          <a:lstStyle/>
          <a:p>
            <a:r>
              <a:rPr lang="en-US" sz="1400"/>
              <a:t>So start by listing all output increments y</a:t>
            </a:r>
            <a:r>
              <a:rPr lang="en-US" sz="1400" baseline="-25000"/>
              <a:t>i</a:t>
            </a:r>
            <a:r>
              <a:rPr lang="en-US" sz="1400"/>
              <a:t> – p</a:t>
            </a:r>
            <a:r>
              <a:rPr lang="en-US" sz="1400" baseline="30000"/>
              <a:t>(0)</a:t>
            </a:r>
            <a:r>
              <a:rPr lang="en-US" sz="1400"/>
              <a:t>.  Then first step is putting all increments in root node.  The output and loss are shown.  Then we look to split the root node by the values of some category, A.  The outputs of the new nodes are as indicated.  And the loss of the two nodes can be calculated as shown.  Then we can calculate the overall entropy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a:t>
            </a:r>
            <a:r>
              <a:rPr lang="en-US" sz="1400" baseline="30000"/>
              <a:t>(1)</a:t>
            </a:r>
            <a:r>
              <a:rPr lang="en-US" sz="1400"/>
              <a:t>(Y|A)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(1)</a:t>
            </a:r>
            <a:r>
              <a:rPr lang="en-US" sz="1400"/>
              <a:t>(Y|A</a:t>
            </a:r>
            <a:r>
              <a:rPr lang="en-US" sz="1400" baseline="-25000"/>
              <a:t>1</a:t>
            </a:r>
            <a:r>
              <a:rPr lang="en-US" sz="1400"/>
              <a:t>)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(1)</a:t>
            </a:r>
            <a:r>
              <a:rPr lang="en-US" sz="1400"/>
              <a:t>(Y|A</a:t>
            </a:r>
            <a:r>
              <a:rPr lang="en-US" sz="1400" baseline="-25000"/>
              <a:t>2</a:t>
            </a:r>
            <a:r>
              <a:rPr lang="en-US" sz="1400"/>
              <a:t>) of the nodes, and the information gain IG(A)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(1)</a:t>
            </a:r>
            <a:r>
              <a:rPr lang="en-US" sz="1400"/>
              <a:t>(Y)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(1)</a:t>
            </a:r>
            <a:r>
              <a:rPr lang="en-US" sz="1400"/>
              <a:t>(Y|A).  Whichever column maximizes IG(A), is the one we use to split the root.  </a:t>
            </a:r>
          </a:p>
        </p:txBody>
      </p:sp>
      <p:sp>
        <p:nvSpPr>
          <p:cNvPr id="30" name="TextBox 29">
            <a:extLst>
              <a:ext uri="{FF2B5EF4-FFF2-40B4-BE49-F238E27FC236}">
                <a16:creationId xmlns:a16="http://schemas.microsoft.com/office/drawing/2014/main" id="{C201FF60-5454-5537-AAEE-12B4FA33A44C}"/>
              </a:ext>
            </a:extLst>
          </p:cNvPr>
          <p:cNvSpPr txBox="1"/>
          <p:nvPr/>
        </p:nvSpPr>
        <p:spPr>
          <a:xfrm>
            <a:off x="242488" y="1981805"/>
            <a:ext cx="4161561" cy="1384995"/>
          </a:xfrm>
          <a:prstGeom prst="rect">
            <a:avLst/>
          </a:prstGeom>
          <a:noFill/>
        </p:spPr>
        <p:txBody>
          <a:bodyPr wrap="square">
            <a:spAutoFit/>
          </a:bodyPr>
          <a:lstStyle/>
          <a:p>
            <a:r>
              <a:rPr lang="en-US" sz="1400"/>
              <a:t>And we can build the tree similarly off of either of the new A nodes.  We split A</a:t>
            </a:r>
            <a:r>
              <a:rPr lang="en-US" sz="1400" baseline="-25000"/>
              <a:t>2</a:t>
            </a:r>
            <a:r>
              <a:rPr lang="en-US" sz="1400"/>
              <a:t>, say, by some column B.  The overall loss of the two nodes would be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(1)</a:t>
            </a:r>
            <a:r>
              <a:rPr lang="en-US" sz="1400"/>
              <a:t>(Y|B)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(1)</a:t>
            </a:r>
            <a:r>
              <a:rPr lang="en-US" sz="1400"/>
              <a:t>(Y|B</a:t>
            </a:r>
            <a:r>
              <a:rPr lang="en-US" sz="1400" baseline="-25000"/>
              <a:t>1</a:t>
            </a:r>
            <a:r>
              <a:rPr lang="en-US" sz="1400"/>
              <a:t>)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(1)</a:t>
            </a:r>
            <a:r>
              <a:rPr lang="en-US" sz="1400"/>
              <a:t>(Y|B</a:t>
            </a:r>
            <a:r>
              <a:rPr lang="en-US" sz="1400" baseline="-25000"/>
              <a:t>2</a:t>
            </a:r>
            <a:r>
              <a:rPr lang="en-US" sz="1400"/>
              <a:t>).  And we’d choose the splitting B according to which column maximizes the overall IG(B)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(1)</a:t>
            </a:r>
            <a:r>
              <a:rPr lang="en-US" sz="1400"/>
              <a:t>(Y|A</a:t>
            </a:r>
            <a:r>
              <a:rPr lang="en-US" sz="1400" baseline="-25000"/>
              <a:t>2</a:t>
            </a:r>
            <a:r>
              <a:rPr lang="en-US" sz="1400"/>
              <a:t>)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(1)</a:t>
            </a:r>
            <a:r>
              <a:rPr lang="en-US" sz="1400"/>
              <a:t>(Y|B).</a:t>
            </a:r>
          </a:p>
        </p:txBody>
      </p:sp>
      <p:graphicFrame>
        <p:nvGraphicFramePr>
          <p:cNvPr id="31" name="Object 30">
            <a:extLst>
              <a:ext uri="{FF2B5EF4-FFF2-40B4-BE49-F238E27FC236}">
                <a16:creationId xmlns:a16="http://schemas.microsoft.com/office/drawing/2014/main" id="{36218278-0063-BE85-FE28-C8E8719CE277}"/>
              </a:ext>
            </a:extLst>
          </p:cNvPr>
          <p:cNvGraphicFramePr>
            <a:graphicFrameLocks noChangeAspect="1"/>
          </p:cNvGraphicFramePr>
          <p:nvPr>
            <p:extLst>
              <p:ext uri="{D42A27DB-BD31-4B8C-83A1-F6EECF244321}">
                <p14:modId xmlns:p14="http://schemas.microsoft.com/office/powerpoint/2010/main" val="4259239838"/>
              </p:ext>
            </p:extLst>
          </p:nvPr>
        </p:nvGraphicFramePr>
        <p:xfrm>
          <a:off x="237820" y="4352169"/>
          <a:ext cx="4921250" cy="1135063"/>
        </p:xfrm>
        <a:graphic>
          <a:graphicData uri="http://schemas.openxmlformats.org/presentationml/2006/ole">
            <mc:AlternateContent xmlns:mc="http://schemas.openxmlformats.org/markup-compatibility/2006">
              <mc:Choice xmlns:v="urn:schemas-microsoft-com:vml" Requires="v">
                <p:oleObj name="Equation" r:id="rId3" imgW="3848040" imgH="888840" progId="Equation.DSMT4">
                  <p:embed/>
                </p:oleObj>
              </mc:Choice>
              <mc:Fallback>
                <p:oleObj name="Equation" r:id="rId3" imgW="3848040" imgH="888840" progId="Equation.DSMT4">
                  <p:embed/>
                  <p:pic>
                    <p:nvPicPr>
                      <p:cNvPr id="31" name="Object 30">
                        <a:extLst>
                          <a:ext uri="{FF2B5EF4-FFF2-40B4-BE49-F238E27FC236}">
                            <a16:creationId xmlns:a16="http://schemas.microsoft.com/office/drawing/2014/main" id="{36218278-0063-BE85-FE28-C8E8719CE277}"/>
                          </a:ext>
                        </a:extLst>
                      </p:cNvPr>
                      <p:cNvPicPr/>
                      <p:nvPr/>
                    </p:nvPicPr>
                    <p:blipFill>
                      <a:blip r:embed="rId4"/>
                      <a:stretch>
                        <a:fillRect/>
                      </a:stretch>
                    </p:blipFill>
                    <p:spPr>
                      <a:xfrm>
                        <a:off x="237820" y="4352169"/>
                        <a:ext cx="4921250" cy="1135063"/>
                      </a:xfrm>
                      <a:prstGeom prst="rect">
                        <a:avLst/>
                      </a:prstGeom>
                      <a:solidFill>
                        <a:schemeClr val="accent1">
                          <a:lumMod val="20000"/>
                          <a:lumOff val="80000"/>
                        </a:schemeClr>
                      </a:solidFill>
                    </p:spPr>
                  </p:pic>
                </p:oleObj>
              </mc:Fallback>
            </mc:AlternateContent>
          </a:graphicData>
        </a:graphic>
      </p:graphicFrame>
      <p:sp>
        <p:nvSpPr>
          <p:cNvPr id="32" name="TextBox 31">
            <a:extLst>
              <a:ext uri="{FF2B5EF4-FFF2-40B4-BE49-F238E27FC236}">
                <a16:creationId xmlns:a16="http://schemas.microsoft.com/office/drawing/2014/main" id="{B0FD9DD1-0859-77E6-1E80-ADD32131CFE5}"/>
              </a:ext>
            </a:extLst>
          </p:cNvPr>
          <p:cNvSpPr txBox="1"/>
          <p:nvPr/>
        </p:nvSpPr>
        <p:spPr>
          <a:xfrm>
            <a:off x="237820" y="3382974"/>
            <a:ext cx="4096247" cy="523220"/>
          </a:xfrm>
          <a:prstGeom prst="rect">
            <a:avLst/>
          </a:prstGeom>
          <a:noFill/>
        </p:spPr>
        <p:txBody>
          <a:bodyPr wrap="square">
            <a:spAutoFit/>
          </a:bodyPr>
          <a:lstStyle/>
          <a:p>
            <a:r>
              <a:rPr lang="en-US" sz="1400"/>
              <a:t>Once increments are found, we don’t wholly endorse the jump.  We multiply it by </a:t>
            </a:r>
            <a:r>
              <a:rPr lang="el-GR" sz="1400">
                <a:latin typeface="Calibri" panose="020F0502020204030204" pitchFamily="34" charset="0"/>
                <a:ea typeface="Calibri" panose="020F0502020204030204" pitchFamily="34" charset="0"/>
                <a:cs typeface="Calibri" panose="020F0502020204030204" pitchFamily="34" charset="0"/>
              </a:rPr>
              <a:t>α</a:t>
            </a:r>
            <a:r>
              <a:rPr lang="en-US" sz="1400">
                <a:latin typeface="Calibri" panose="020F0502020204030204" pitchFamily="34" charset="0"/>
                <a:ea typeface="Calibri" panose="020F0502020204030204" pitchFamily="34" charset="0"/>
                <a:cs typeface="Calibri" panose="020F0502020204030204" pitchFamily="34" charset="0"/>
              </a:rPr>
              <a:t> = 0.01 or so.</a:t>
            </a:r>
            <a:endParaRPr lang="en-US" sz="1400"/>
          </a:p>
        </p:txBody>
      </p:sp>
      <p:sp>
        <p:nvSpPr>
          <p:cNvPr id="7" name="TextBox 6">
            <a:extLst>
              <a:ext uri="{FF2B5EF4-FFF2-40B4-BE49-F238E27FC236}">
                <a16:creationId xmlns:a16="http://schemas.microsoft.com/office/drawing/2014/main" id="{8488C8B7-BC4F-E847-369A-1A9F8738F6B7}"/>
              </a:ext>
            </a:extLst>
          </p:cNvPr>
          <p:cNvSpPr txBox="1"/>
          <p:nvPr/>
        </p:nvSpPr>
        <p:spPr>
          <a:xfrm>
            <a:off x="137627" y="5624398"/>
            <a:ext cx="5395426" cy="523220"/>
          </a:xfrm>
          <a:prstGeom prst="rect">
            <a:avLst/>
          </a:prstGeom>
          <a:noFill/>
        </p:spPr>
        <p:txBody>
          <a:bodyPr wrap="square">
            <a:spAutoFit/>
          </a:bodyPr>
          <a:lstStyle/>
          <a:p>
            <a:r>
              <a:rPr lang="en-US" sz="1400" b="1"/>
              <a:t>Note #1</a:t>
            </a:r>
            <a:r>
              <a:rPr lang="en-US" sz="1400"/>
              <a:t>: and we also ex post facto prune the tree.  Starting from the bottom, any leaf level with gain &lt; </a:t>
            </a:r>
            <a:r>
              <a:rPr lang="el-GR" sz="1400">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(user defined) will be pruned.  </a:t>
            </a:r>
            <a:endParaRPr lang="en-US" sz="1400"/>
          </a:p>
        </p:txBody>
      </p:sp>
      <p:graphicFrame>
        <p:nvGraphicFramePr>
          <p:cNvPr id="8" name="Object 7">
            <a:extLst>
              <a:ext uri="{FF2B5EF4-FFF2-40B4-BE49-F238E27FC236}">
                <a16:creationId xmlns:a16="http://schemas.microsoft.com/office/drawing/2014/main" id="{EF747489-8694-23AF-3F81-988822869690}"/>
              </a:ext>
            </a:extLst>
          </p:cNvPr>
          <p:cNvGraphicFramePr>
            <a:graphicFrameLocks noChangeAspect="1"/>
          </p:cNvGraphicFramePr>
          <p:nvPr>
            <p:extLst>
              <p:ext uri="{D42A27DB-BD31-4B8C-83A1-F6EECF244321}">
                <p14:modId xmlns:p14="http://schemas.microsoft.com/office/powerpoint/2010/main" val="1494455515"/>
              </p:ext>
            </p:extLst>
          </p:nvPr>
        </p:nvGraphicFramePr>
        <p:xfrm>
          <a:off x="3540093" y="6223601"/>
          <a:ext cx="1618977" cy="567233"/>
        </p:xfrm>
        <a:graphic>
          <a:graphicData uri="http://schemas.openxmlformats.org/presentationml/2006/ole">
            <mc:AlternateContent xmlns:mc="http://schemas.openxmlformats.org/markup-compatibility/2006">
              <mc:Choice xmlns:v="urn:schemas-microsoft-com:vml" Requires="v">
                <p:oleObj name="Equation" r:id="rId5" imgW="1304396" imgH="457855" progId="Equation.DSMT4">
                  <p:embed/>
                </p:oleObj>
              </mc:Choice>
              <mc:Fallback>
                <p:oleObj name="Equation" r:id="rId5" imgW="1304396" imgH="457855" progId="Equation.DSMT4">
                  <p:embed/>
                  <p:pic>
                    <p:nvPicPr>
                      <p:cNvPr id="0" name=""/>
                      <p:cNvPicPr/>
                      <p:nvPr/>
                    </p:nvPicPr>
                    <p:blipFill>
                      <a:blip r:embed="rId6"/>
                      <a:stretch>
                        <a:fillRect/>
                      </a:stretch>
                    </p:blipFill>
                    <p:spPr>
                      <a:xfrm>
                        <a:off x="3540093" y="6223601"/>
                        <a:ext cx="1618977" cy="567233"/>
                      </a:xfrm>
                      <a:prstGeom prst="rect">
                        <a:avLst/>
                      </a:prstGeom>
                      <a:ln w="19050">
                        <a:solidFill>
                          <a:srgbClr val="0000FF"/>
                        </a:solidFill>
                      </a:ln>
                    </p:spPr>
                  </p:pic>
                </p:oleObj>
              </mc:Fallback>
            </mc:AlternateContent>
          </a:graphicData>
        </a:graphic>
      </p:graphicFrame>
      <p:sp>
        <p:nvSpPr>
          <p:cNvPr id="10" name="TextBox 9">
            <a:extLst>
              <a:ext uri="{FF2B5EF4-FFF2-40B4-BE49-F238E27FC236}">
                <a16:creationId xmlns:a16="http://schemas.microsoft.com/office/drawing/2014/main" id="{6A90FA35-AA01-2443-DD8C-40C0E29EF3D2}"/>
              </a:ext>
            </a:extLst>
          </p:cNvPr>
          <p:cNvSpPr txBox="1"/>
          <p:nvPr/>
        </p:nvSpPr>
        <p:spPr>
          <a:xfrm>
            <a:off x="137627" y="6241714"/>
            <a:ext cx="3296038" cy="523220"/>
          </a:xfrm>
          <a:prstGeom prst="rect">
            <a:avLst/>
          </a:prstGeom>
          <a:noFill/>
        </p:spPr>
        <p:txBody>
          <a:bodyPr wrap="square">
            <a:spAutoFit/>
          </a:bodyPr>
          <a:lstStyle/>
          <a:p>
            <a:r>
              <a:rPr lang="en-US" sz="1400" b="1"/>
              <a:t>Note #2</a:t>
            </a:r>
            <a:r>
              <a:rPr lang="en-US" sz="1400"/>
              <a:t>: number of rows in a leaf must be greater than that leaf’s ‘cover’:</a:t>
            </a:r>
          </a:p>
        </p:txBody>
      </p:sp>
    </p:spTree>
    <p:extLst>
      <p:ext uri="{BB962C8B-B14F-4D97-AF65-F5344CB8AC3E}">
        <p14:creationId xmlns:p14="http://schemas.microsoft.com/office/powerpoint/2010/main" val="58397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204781" y="812594"/>
            <a:ext cx="1543666" cy="338554"/>
          </a:xfrm>
          <a:prstGeom prst="rect">
            <a:avLst/>
          </a:prstGeom>
          <a:noFill/>
        </p:spPr>
        <p:txBody>
          <a:bodyPr wrap="square" rtlCol="0">
            <a:spAutoFit/>
          </a:bodyPr>
          <a:lstStyle/>
          <a:p>
            <a:r>
              <a:rPr lang="en-US" sz="1600" b="1" i="1">
                <a:solidFill>
                  <a:srgbClr val="0000FF"/>
                </a:solidFill>
              </a:rPr>
              <a:t>2</a:t>
            </a:r>
            <a:r>
              <a:rPr lang="en-US" sz="1600" b="1" i="1" baseline="30000">
                <a:solidFill>
                  <a:srgbClr val="0000FF"/>
                </a:solidFill>
              </a:rPr>
              <a:t>nd</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702856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204780" y="1110511"/>
            <a:ext cx="11375924" cy="830997"/>
          </a:xfrm>
          <a:prstGeom prst="rect">
            <a:avLst/>
          </a:prstGeom>
          <a:noFill/>
        </p:spPr>
        <p:txBody>
          <a:bodyPr wrap="square">
            <a:spAutoFit/>
          </a:bodyPr>
          <a:lstStyle/>
          <a:p>
            <a:pPr marL="0" marR="0">
              <a:spcBef>
                <a:spcPts val="0"/>
              </a:spcBef>
              <a:spcAft>
                <a:spcPts val="0"/>
              </a:spcAft>
            </a:pPr>
            <a:r>
              <a:rPr lang="en-US" sz="1600">
                <a:latin typeface="Calibri" panose="020F0502020204030204" pitchFamily="34" charset="0"/>
                <a:ea typeface="Calibri" panose="020F0502020204030204" pitchFamily="34" charset="0"/>
                <a:cs typeface="Times New Roman" panose="02020603050405020304" pitchFamily="18" charset="0"/>
              </a:rPr>
              <a:t>And we’d like to repeat the process.  </a:t>
            </a:r>
            <a:r>
              <a:rPr lang="en-US" sz="1600">
                <a:effectLst/>
                <a:latin typeface="Calibri" panose="020F0502020204030204" pitchFamily="34" charset="0"/>
                <a:ea typeface="Calibri" panose="020F0502020204030204" pitchFamily="34" charset="0"/>
                <a:cs typeface="Times New Roman" panose="02020603050405020304" pitchFamily="18" charset="0"/>
              </a:rPr>
              <a:t>So we’ll look for an increment,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that we can add to our present prediction, </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latin typeface="Calibri" panose="020F0502020204030204" pitchFamily="34" charset="0"/>
                <a:ea typeface="Calibri" panose="020F0502020204030204" pitchFamily="34" charset="0"/>
                <a:cs typeface="Times New Roman" panose="02020603050405020304" pitchFamily="18" charset="0"/>
              </a:rPr>
              <a:t>i</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to get a new prediction: </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effectLst/>
                <a:latin typeface="Calibri" panose="020F0502020204030204" pitchFamily="34" charset="0"/>
                <a:ea typeface="Calibri" panose="020F0502020204030204" pitchFamily="34" charset="0"/>
                <a:cs typeface="Calibri" panose="020F0502020204030204" pitchFamily="34" charset="0"/>
              </a:rPr>
              <a:t>i</a:t>
            </a:r>
            <a:r>
              <a:rPr lang="en-US" sz="1600" baseline="30000">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l-GR" sz="1600">
                <a:effectLst/>
                <a:latin typeface="Calibri" panose="020F0502020204030204" pitchFamily="34" charset="0"/>
                <a:ea typeface="Calibri" panose="020F0502020204030204" pitchFamily="34" charset="0"/>
                <a:cs typeface="Calibri" panose="020F0502020204030204" pitchFamily="34" charset="0"/>
              </a:rPr>
              <a:t>λ</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And we’ll fill this into LL</a:t>
            </a:r>
            <a:r>
              <a:rPr lang="en-US" sz="1600" baseline="-25000">
                <a:latin typeface="Calibri" panose="020F0502020204030204" pitchFamily="34" charset="0"/>
                <a:ea typeface="Calibri" panose="020F0502020204030204" pitchFamily="34" charset="0"/>
                <a:cs typeface="Times New Roman" panose="02020603050405020304" pitchFamily="18" charset="0"/>
              </a:rPr>
              <a:t>f</a:t>
            </a:r>
            <a:r>
              <a:rPr lang="en-US" sz="1600">
                <a:effectLst/>
                <a:latin typeface="Calibri" panose="020F0502020204030204" pitchFamily="34" charset="0"/>
                <a:ea typeface="Calibri" panose="020F0502020204030204" pitchFamily="34" charset="0"/>
                <a:cs typeface="Times New Roman" panose="02020603050405020304" pitchFamily="18" charset="0"/>
              </a:rPr>
              <a:t>(Y|f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a:effectLst/>
                <a:latin typeface="Calibri" panose="020F0502020204030204" pitchFamily="34" charset="0"/>
                <a:ea typeface="Calibri" panose="020F0502020204030204" pitchFamily="34" charset="0"/>
                <a:cs typeface="Times New Roman" panose="02020603050405020304" pitchFamily="18" charset="0"/>
              </a:rPr>
              <a:t>), expand to second order in </a:t>
            </a:r>
            <a:r>
              <a:rPr lang="el-GR" sz="1600">
                <a:effectLst/>
                <a:latin typeface="Calibri" panose="020F0502020204030204" pitchFamily="34" charset="0"/>
                <a:ea typeface="Calibri" panose="020F0502020204030204" pitchFamily="34" charset="0"/>
                <a:cs typeface="Calibri" panose="020F0502020204030204" pitchFamily="34" charset="0"/>
              </a:rPr>
              <a:t>Δλ</a:t>
            </a:r>
            <a:r>
              <a:rPr lang="en-US" sz="1600" baseline="30000">
                <a:effectLst/>
                <a:latin typeface="Calibri" panose="020F0502020204030204" pitchFamily="34" charset="0"/>
                <a:ea typeface="Calibri" panose="020F0502020204030204" pitchFamily="34" charset="0"/>
                <a:cs typeface="Calibri" panose="020F0502020204030204" pitchFamily="34" charset="0"/>
              </a:rPr>
              <a:t>(2)</a:t>
            </a:r>
            <a:r>
              <a:rPr lang="en-US" sz="1600">
                <a:effectLst/>
                <a:latin typeface="Calibri" panose="020F0502020204030204" pitchFamily="34" charset="0"/>
                <a:ea typeface="Calibri" panose="020F0502020204030204" pitchFamily="34" charset="0"/>
                <a:cs typeface="Calibri" panose="020F0502020204030204" pitchFamily="34" charset="0"/>
              </a:rPr>
              <a:t>,</a:t>
            </a:r>
            <a:r>
              <a:rPr lang="en-US" sz="1600" baseline="30000">
                <a:effectLst/>
                <a:latin typeface="Calibri" panose="020F0502020204030204" pitchFamily="34" charset="0"/>
                <a:ea typeface="Calibri" panose="020F0502020204030204" pitchFamily="34" charset="0"/>
                <a:cs typeface="Calibri" panose="020F0502020204030204" pitchFamily="34"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rPr>
              <a:t>drop the constant term like before, classify </a:t>
            </a:r>
            <a:r>
              <a:rPr lang="en-US" sz="1600">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latin typeface="Calibri" panose="020F0502020204030204" pitchFamily="34" charset="0"/>
                <a:ea typeface="Calibri" panose="020F0502020204030204" pitchFamily="34" charset="0"/>
                <a:cs typeface="Times New Roman" panose="02020603050405020304" pitchFamily="18" charset="0"/>
              </a:rPr>
              <a:t>(2)</a:t>
            </a:r>
            <a:r>
              <a:rPr lang="en-US" sz="1600" baseline="-25000">
                <a:latin typeface="Calibri" panose="020F0502020204030204" pitchFamily="34" charset="0"/>
                <a:ea typeface="Calibri" panose="020F0502020204030204" pitchFamily="34" charset="0"/>
                <a:cs typeface="Times New Roman" panose="02020603050405020304" pitchFamily="18" charset="0"/>
              </a:rPr>
              <a:t>i</a:t>
            </a:r>
            <a:r>
              <a:rPr lang="en-US" sz="1600">
                <a:latin typeface="Calibri" panose="020F0502020204030204" pitchFamily="34" charset="0"/>
                <a:ea typeface="Calibri" panose="020F0502020204030204" pitchFamily="34" charset="0"/>
                <a:cs typeface="Times New Roman" panose="02020603050405020304" pitchFamily="18" charset="0"/>
              </a:rPr>
              <a:t> </a:t>
            </a:r>
            <a:r>
              <a:rPr lang="en-US" sz="160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en-US" sz="1600">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latin typeface="Calibri" panose="020F0502020204030204" pitchFamily="34" charset="0"/>
                <a:ea typeface="Calibri" panose="020F0502020204030204" pitchFamily="34" charset="0"/>
                <a:cs typeface="Times New Roman" panose="02020603050405020304" pitchFamily="18" charset="0"/>
              </a:rPr>
              <a:t>(2)</a:t>
            </a:r>
            <a:r>
              <a:rPr lang="en-US" sz="1600" baseline="-25000">
                <a:latin typeface="Calibri" panose="020F0502020204030204" pitchFamily="34" charset="0"/>
                <a:ea typeface="Calibri" panose="020F0502020204030204" pitchFamily="34" charset="0"/>
                <a:cs typeface="Times New Roman" panose="02020603050405020304" pitchFamily="18" charset="0"/>
              </a:rPr>
              <a:t>Ll,j </a:t>
            </a:r>
            <a:r>
              <a:rPr lang="en-US" sz="1600">
                <a:latin typeface="Calibri" panose="020F0502020204030204" pitchFamily="34" charset="0"/>
                <a:ea typeface="Calibri" panose="020F0502020204030204" pitchFamily="34" charset="0"/>
                <a:cs typeface="Times New Roman" panose="02020603050405020304" pitchFamily="18" charset="0"/>
              </a:rPr>
              <a:t>= </a:t>
            </a:r>
            <a:r>
              <a:rPr lang="en-US" sz="1600">
                <a:latin typeface="Calibri" panose="020F0502020204030204" pitchFamily="34" charset="0"/>
                <a:ea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latin typeface="Calibri" panose="020F0502020204030204" pitchFamily="34" charset="0"/>
                <a:ea typeface="Calibri" panose="020F0502020204030204" pitchFamily="34" charset="0"/>
                <a:cs typeface="Times New Roman" panose="02020603050405020304" pitchFamily="18" charset="0"/>
              </a:rPr>
              <a:t>(2)</a:t>
            </a:r>
            <a:r>
              <a:rPr lang="en-US" sz="1600" baseline="-25000">
                <a:latin typeface="Calibri" panose="020F0502020204030204" pitchFamily="34" charset="0"/>
                <a:ea typeface="Calibri" panose="020F0502020204030204" pitchFamily="34" charset="0"/>
                <a:cs typeface="Times New Roman" panose="02020603050405020304" pitchFamily="18" charset="0"/>
              </a:rPr>
              <a:t>Ll </a:t>
            </a:r>
            <a:r>
              <a:rPr lang="en-US" sz="1600">
                <a:latin typeface="Calibri" panose="020F0502020204030204" pitchFamily="34" charset="0"/>
                <a:ea typeface="Calibri" panose="020F0502020204030204" pitchFamily="34" charset="0"/>
                <a:cs typeface="Times New Roman" panose="02020603050405020304" pitchFamily="18" charset="0"/>
              </a:rPr>
              <a:t>into some assortment of leaves </a:t>
            </a:r>
            <a:r>
              <a:rPr lang="en-US" sz="1600">
                <a:latin typeface="Calibri" panose="020F0502020204030204" pitchFamily="34" charset="0"/>
                <a:ea typeface="Calibri" panose="020F0502020204030204" pitchFamily="34" charset="0"/>
              </a:rPr>
              <a:t>L = {L</a:t>
            </a:r>
            <a:r>
              <a:rPr lang="en-US" sz="1600" baseline="-25000">
                <a:latin typeface="Calibri" panose="020F0502020204030204" pitchFamily="34" charset="0"/>
                <a:ea typeface="Calibri" panose="020F0502020204030204" pitchFamily="34" charset="0"/>
              </a:rPr>
              <a:t>1</a:t>
            </a:r>
            <a:r>
              <a:rPr lang="en-US" sz="1600">
                <a:latin typeface="Calibri" panose="020F0502020204030204" pitchFamily="34" charset="0"/>
                <a:ea typeface="Calibri" panose="020F0502020204030204" pitchFamily="34" charset="0"/>
              </a:rPr>
              <a:t>, L</a:t>
            </a:r>
            <a:r>
              <a:rPr lang="en-US" sz="1600" baseline="-25000">
                <a:latin typeface="Calibri" panose="020F0502020204030204" pitchFamily="34" charset="0"/>
                <a:ea typeface="Calibri" panose="020F0502020204030204" pitchFamily="34" charset="0"/>
              </a:rPr>
              <a:t>2</a:t>
            </a:r>
            <a:r>
              <a:rPr lang="en-US" sz="1600">
                <a:latin typeface="Calibri" panose="020F0502020204030204" pitchFamily="34" charset="0"/>
                <a:ea typeface="Calibri" panose="020F0502020204030204" pitchFamily="34" charset="0"/>
              </a:rPr>
              <a:t>, …}, </a:t>
            </a:r>
            <a:r>
              <a:rPr lang="en-US" sz="1600">
                <a:effectLst/>
                <a:latin typeface="Calibri" panose="020F0502020204030204" pitchFamily="34" charset="0"/>
                <a:ea typeface="Calibri" panose="020F0502020204030204" pitchFamily="34" charset="0"/>
                <a:cs typeface="Times New Roman" panose="02020603050405020304" pitchFamily="18" charset="0"/>
              </a:rPr>
              <a:t>and end up with:</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7" name="Object 6">
            <a:extLst>
              <a:ext uri="{FF2B5EF4-FFF2-40B4-BE49-F238E27FC236}">
                <a16:creationId xmlns:a16="http://schemas.microsoft.com/office/drawing/2014/main" id="{79D13430-9389-B179-EC74-D2D74FA4317B}"/>
              </a:ext>
            </a:extLst>
          </p:cNvPr>
          <p:cNvGraphicFramePr>
            <a:graphicFrameLocks noChangeAspect="1"/>
          </p:cNvGraphicFramePr>
          <p:nvPr>
            <p:extLst>
              <p:ext uri="{D42A27DB-BD31-4B8C-83A1-F6EECF244321}">
                <p14:modId xmlns:p14="http://schemas.microsoft.com/office/powerpoint/2010/main" val="819286070"/>
              </p:ext>
            </p:extLst>
          </p:nvPr>
        </p:nvGraphicFramePr>
        <p:xfrm>
          <a:off x="284387" y="2044863"/>
          <a:ext cx="6716713" cy="623888"/>
        </p:xfrm>
        <a:graphic>
          <a:graphicData uri="http://schemas.openxmlformats.org/presentationml/2006/ole">
            <mc:AlternateContent xmlns:mc="http://schemas.openxmlformats.org/markup-compatibility/2006">
              <mc:Choice xmlns:v="urn:schemas-microsoft-com:vml" Requires="v">
                <p:oleObj name="Equation" r:id="rId2" imgW="5194080" imgH="482400" progId="Equation.DSMT4">
                  <p:embed/>
                </p:oleObj>
              </mc:Choice>
              <mc:Fallback>
                <p:oleObj name="Equation" r:id="rId2" imgW="5194080" imgH="482400" progId="Equation.DSMT4">
                  <p:embed/>
                  <p:pic>
                    <p:nvPicPr>
                      <p:cNvPr id="0" name=""/>
                      <p:cNvPicPr/>
                      <p:nvPr/>
                    </p:nvPicPr>
                    <p:blipFill>
                      <a:blip r:embed="rId3"/>
                      <a:stretch>
                        <a:fillRect/>
                      </a:stretch>
                    </p:blipFill>
                    <p:spPr>
                      <a:xfrm>
                        <a:off x="284387" y="2044863"/>
                        <a:ext cx="6716713" cy="623888"/>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43B513B8-01DF-AAC3-035C-1ADA0588E743}"/>
              </a:ext>
            </a:extLst>
          </p:cNvPr>
          <p:cNvSpPr txBox="1"/>
          <p:nvPr/>
        </p:nvSpPr>
        <p:spPr>
          <a:xfrm>
            <a:off x="204780" y="2809867"/>
            <a:ext cx="5397829"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and then we’ll add a term to discourage leaf proliferation:</a:t>
            </a:r>
            <a:endParaRPr lang="en-US" sz="1600"/>
          </a:p>
        </p:txBody>
      </p:sp>
      <p:sp>
        <p:nvSpPr>
          <p:cNvPr id="10" name="TextBox 9">
            <a:extLst>
              <a:ext uri="{FF2B5EF4-FFF2-40B4-BE49-F238E27FC236}">
                <a16:creationId xmlns:a16="http://schemas.microsoft.com/office/drawing/2014/main" id="{474E86E0-27F1-F0EE-666D-8442E8E1E7B8}"/>
              </a:ext>
            </a:extLst>
          </p:cNvPr>
          <p:cNvSpPr txBox="1"/>
          <p:nvPr/>
        </p:nvSpPr>
        <p:spPr>
          <a:xfrm>
            <a:off x="191208" y="4247948"/>
            <a:ext cx="3261120"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And minimize w/r to </a:t>
            </a:r>
            <a:r>
              <a:rPr lang="el-GR" sz="1600">
                <a:effectLst/>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Times New Roman" panose="02020603050405020304" pitchFamily="18" charset="0"/>
              </a:rPr>
              <a:t>λ</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Ll</a:t>
            </a:r>
            <a:r>
              <a:rPr lang="en-US" sz="1600">
                <a:effectLst/>
                <a:latin typeface="Calibri" panose="020F0502020204030204" pitchFamily="34" charset="0"/>
                <a:ea typeface="Calibri" panose="020F0502020204030204" pitchFamily="34" charset="0"/>
                <a:cs typeface="Times New Roman" panose="02020603050405020304" pitchFamily="18" charset="0"/>
              </a:rPr>
              <a:t>.  We find,  </a:t>
            </a:r>
            <a:endParaRPr lang="en-US" sz="1600"/>
          </a:p>
        </p:txBody>
      </p:sp>
      <p:graphicFrame>
        <p:nvGraphicFramePr>
          <p:cNvPr id="13" name="Object 12">
            <a:extLst>
              <a:ext uri="{FF2B5EF4-FFF2-40B4-BE49-F238E27FC236}">
                <a16:creationId xmlns:a16="http://schemas.microsoft.com/office/drawing/2014/main" id="{8218E6E9-C90F-4887-F19B-A190B33385A3}"/>
              </a:ext>
            </a:extLst>
          </p:cNvPr>
          <p:cNvGraphicFramePr>
            <a:graphicFrameLocks noChangeAspect="1"/>
          </p:cNvGraphicFramePr>
          <p:nvPr>
            <p:extLst>
              <p:ext uri="{D42A27DB-BD31-4B8C-83A1-F6EECF244321}">
                <p14:modId xmlns:p14="http://schemas.microsoft.com/office/powerpoint/2010/main" val="28134333"/>
              </p:ext>
            </p:extLst>
          </p:nvPr>
        </p:nvGraphicFramePr>
        <p:xfrm>
          <a:off x="3452328" y="4263643"/>
          <a:ext cx="3987800" cy="2398713"/>
        </p:xfrm>
        <a:graphic>
          <a:graphicData uri="http://schemas.openxmlformats.org/presentationml/2006/ole">
            <mc:AlternateContent xmlns:mc="http://schemas.openxmlformats.org/markup-compatibility/2006">
              <mc:Choice xmlns:v="urn:schemas-microsoft-com:vml" Requires="v">
                <p:oleObj name="Equation" r:id="rId4" imgW="3124080" imgH="1879560" progId="Equation.DSMT4">
                  <p:embed/>
                </p:oleObj>
              </mc:Choice>
              <mc:Fallback>
                <p:oleObj name="Equation" r:id="rId4" imgW="3124080" imgH="1879560" progId="Equation.DSMT4">
                  <p:embed/>
                  <p:pic>
                    <p:nvPicPr>
                      <p:cNvPr id="8" name="Object 7">
                        <a:extLst>
                          <a:ext uri="{FF2B5EF4-FFF2-40B4-BE49-F238E27FC236}">
                            <a16:creationId xmlns:a16="http://schemas.microsoft.com/office/drawing/2014/main" id="{25797F82-FE11-FAB8-80AE-7D00B3A2879D}"/>
                          </a:ext>
                        </a:extLst>
                      </p:cNvPr>
                      <p:cNvPicPr/>
                      <p:nvPr/>
                    </p:nvPicPr>
                    <p:blipFill>
                      <a:blip r:embed="rId5"/>
                      <a:stretch>
                        <a:fillRect/>
                      </a:stretch>
                    </p:blipFill>
                    <p:spPr>
                      <a:xfrm>
                        <a:off x="3452328" y="4263643"/>
                        <a:ext cx="3987800" cy="2398713"/>
                      </a:xfrm>
                      <a:prstGeom prst="rect">
                        <a:avLst/>
                      </a:prstGeom>
                      <a:solidFill>
                        <a:schemeClr val="accent1">
                          <a:lumMod val="20000"/>
                          <a:lumOff val="80000"/>
                        </a:schemeClr>
                      </a:solidFill>
                    </p:spPr>
                  </p:pic>
                </p:oleObj>
              </mc:Fallback>
            </mc:AlternateContent>
          </a:graphicData>
        </a:graphic>
      </p:graphicFrame>
      <p:sp>
        <p:nvSpPr>
          <p:cNvPr id="15" name="TextBox 14">
            <a:extLst>
              <a:ext uri="{FF2B5EF4-FFF2-40B4-BE49-F238E27FC236}">
                <a16:creationId xmlns:a16="http://schemas.microsoft.com/office/drawing/2014/main" id="{FE7E34EE-8996-22F5-F0E5-775148898B7F}"/>
              </a:ext>
            </a:extLst>
          </p:cNvPr>
          <p:cNvSpPr txBox="1"/>
          <p:nvPr/>
        </p:nvSpPr>
        <p:spPr>
          <a:xfrm>
            <a:off x="7520474" y="6323802"/>
            <a:ext cx="4572000" cy="338554"/>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But we still have to figure out what the leaves are.  </a:t>
            </a:r>
            <a:endParaRPr lang="en-US" sz="1600"/>
          </a:p>
        </p:txBody>
      </p:sp>
      <p:graphicFrame>
        <p:nvGraphicFramePr>
          <p:cNvPr id="16" name="Object 15">
            <a:extLst>
              <a:ext uri="{FF2B5EF4-FFF2-40B4-BE49-F238E27FC236}">
                <a16:creationId xmlns:a16="http://schemas.microsoft.com/office/drawing/2014/main" id="{EC681C61-2A14-10F7-3A81-4FF7918C9E3C}"/>
              </a:ext>
            </a:extLst>
          </p:cNvPr>
          <p:cNvGraphicFramePr>
            <a:graphicFrameLocks noChangeAspect="1"/>
          </p:cNvGraphicFramePr>
          <p:nvPr>
            <p:extLst>
              <p:ext uri="{D42A27DB-BD31-4B8C-83A1-F6EECF244321}">
                <p14:modId xmlns:p14="http://schemas.microsoft.com/office/powerpoint/2010/main" val="4155815973"/>
              </p:ext>
            </p:extLst>
          </p:nvPr>
        </p:nvGraphicFramePr>
        <p:xfrm>
          <a:off x="284386" y="3224456"/>
          <a:ext cx="8495719" cy="654670"/>
        </p:xfrm>
        <a:graphic>
          <a:graphicData uri="http://schemas.openxmlformats.org/presentationml/2006/ole">
            <mc:AlternateContent xmlns:mc="http://schemas.openxmlformats.org/markup-compatibility/2006">
              <mc:Choice xmlns:v="urn:schemas-microsoft-com:vml" Requires="v">
                <p:oleObj name="Equation" r:id="rId6" imgW="8096970" imgH="623332" progId="Equation.DSMT4">
                  <p:embed/>
                </p:oleObj>
              </mc:Choice>
              <mc:Fallback>
                <p:oleObj name="Equation" r:id="rId6" imgW="8096970" imgH="623332" progId="Equation.DSMT4">
                  <p:embed/>
                  <p:pic>
                    <p:nvPicPr>
                      <p:cNvPr id="0" name=""/>
                      <p:cNvPicPr/>
                      <p:nvPr/>
                    </p:nvPicPr>
                    <p:blipFill>
                      <a:blip r:embed="rId7"/>
                      <a:stretch>
                        <a:fillRect/>
                      </a:stretch>
                    </p:blipFill>
                    <p:spPr>
                      <a:xfrm>
                        <a:off x="284386" y="3224456"/>
                        <a:ext cx="8495719" cy="654670"/>
                      </a:xfrm>
                      <a:prstGeom prst="rect">
                        <a:avLst/>
                      </a:prstGeom>
                    </p:spPr>
                  </p:pic>
                </p:oleObj>
              </mc:Fallback>
            </mc:AlternateContent>
          </a:graphicData>
        </a:graphic>
      </p:graphicFrame>
    </p:spTree>
    <p:extLst>
      <p:ext uri="{BB962C8B-B14F-4D97-AF65-F5344CB8AC3E}">
        <p14:creationId xmlns:p14="http://schemas.microsoft.com/office/powerpoint/2010/main" val="507844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schematic&#10;&#10;Description automatically generated">
            <a:extLst>
              <a:ext uri="{FF2B5EF4-FFF2-40B4-BE49-F238E27FC236}">
                <a16:creationId xmlns:a16="http://schemas.microsoft.com/office/drawing/2014/main" id="{59D5850D-B14E-82B0-446D-86B2E7BDCDA2}"/>
              </a:ext>
            </a:extLst>
          </p:cNvPr>
          <p:cNvPicPr>
            <a:picLocks noChangeAspect="1"/>
          </p:cNvPicPr>
          <p:nvPr/>
        </p:nvPicPr>
        <p:blipFill rotWithShape="1">
          <a:blip r:embed="rId2"/>
          <a:srcRect l="1515" t="-581"/>
          <a:stretch/>
        </p:blipFill>
        <p:spPr bwMode="auto">
          <a:xfrm>
            <a:off x="4673212" y="2068004"/>
            <a:ext cx="7354856" cy="4518393"/>
          </a:xfrm>
          <a:prstGeom prst="rect">
            <a:avLst/>
          </a:prstGeom>
          <a:ln>
            <a:noFill/>
          </a:ln>
          <a:extLst>
            <a:ext uri="{53640926-AAD7-44D8-BBD7-CCE9431645EC}">
              <a14:shadowObscured xmlns:a14="http://schemas.microsoft.com/office/drawing/2010/main"/>
            </a:ext>
          </a:extLst>
        </p:spPr>
      </p:pic>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698190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27" name="TextBox 26">
            <a:extLst>
              <a:ext uri="{FF2B5EF4-FFF2-40B4-BE49-F238E27FC236}">
                <a16:creationId xmlns:a16="http://schemas.microsoft.com/office/drawing/2014/main" id="{C1342832-1817-9124-0411-CB7AAE5FCB85}"/>
              </a:ext>
            </a:extLst>
          </p:cNvPr>
          <p:cNvSpPr txBox="1"/>
          <p:nvPr/>
        </p:nvSpPr>
        <p:spPr>
          <a:xfrm>
            <a:off x="158518" y="1019480"/>
            <a:ext cx="11122192" cy="954107"/>
          </a:xfrm>
          <a:prstGeom prst="rect">
            <a:avLst/>
          </a:prstGeom>
          <a:noFill/>
        </p:spPr>
        <p:txBody>
          <a:bodyPr wrap="square">
            <a:spAutoFit/>
          </a:bodyPr>
          <a:lstStyle/>
          <a:p>
            <a:r>
              <a:rPr lang="en-US" sz="1400"/>
              <a:t>So start by listing all output increments y</a:t>
            </a:r>
            <a:r>
              <a:rPr lang="en-US" sz="1400" baseline="-25000"/>
              <a:t>i</a:t>
            </a:r>
            <a:r>
              <a:rPr lang="en-US" sz="1400"/>
              <a:t> – p</a:t>
            </a:r>
            <a:r>
              <a:rPr lang="en-US" sz="1400" baseline="-25000"/>
              <a:t>i</a:t>
            </a:r>
            <a:r>
              <a:rPr lang="en-US" sz="1400" baseline="30000"/>
              <a:t>(1)</a:t>
            </a:r>
            <a:r>
              <a:rPr lang="en-US" sz="1400"/>
              <a:t>.  Then first step is putting all increments in root node.  The outputs and loss are as shown.  Then we look to split the root node by the values of some category, A.  The outputs and loss of the two new nodes are as indicated.  Then we can calculate the overall entropy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a:t>
            </a:r>
            <a:r>
              <a:rPr lang="en-US" sz="1400" baseline="30000"/>
              <a:t>(2)</a:t>
            </a:r>
            <a:r>
              <a:rPr lang="en-US" sz="1400"/>
              <a:t>(Y|A)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(2)</a:t>
            </a:r>
            <a:r>
              <a:rPr lang="en-US" sz="1400"/>
              <a:t>(Y|A</a:t>
            </a:r>
            <a:r>
              <a:rPr lang="en-US" sz="1400" baseline="-25000"/>
              <a:t>1</a:t>
            </a:r>
            <a:r>
              <a:rPr lang="en-US" sz="1400"/>
              <a:t>)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(2)</a:t>
            </a:r>
            <a:r>
              <a:rPr lang="en-US" sz="1400"/>
              <a:t>(Y|A</a:t>
            </a:r>
            <a:r>
              <a:rPr lang="en-US" sz="1400" baseline="-25000"/>
              <a:t>2</a:t>
            </a:r>
            <a:r>
              <a:rPr lang="en-US" sz="1400"/>
              <a:t>) of the nodes, and the information gain IG(A)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(2)</a:t>
            </a:r>
            <a:r>
              <a:rPr lang="en-US" sz="1400"/>
              <a:t>(Y)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(2)</a:t>
            </a:r>
            <a:r>
              <a:rPr lang="en-US" sz="1400"/>
              <a:t>(Y|A).  Whichever column maximizes IG(A), is the one we use to split the root.  </a:t>
            </a:r>
          </a:p>
        </p:txBody>
      </p:sp>
      <p:sp>
        <p:nvSpPr>
          <p:cNvPr id="30" name="TextBox 29">
            <a:extLst>
              <a:ext uri="{FF2B5EF4-FFF2-40B4-BE49-F238E27FC236}">
                <a16:creationId xmlns:a16="http://schemas.microsoft.com/office/drawing/2014/main" id="{C201FF60-5454-5537-AAEE-12B4FA33A44C}"/>
              </a:ext>
            </a:extLst>
          </p:cNvPr>
          <p:cNvSpPr txBox="1"/>
          <p:nvPr/>
        </p:nvSpPr>
        <p:spPr>
          <a:xfrm>
            <a:off x="163932" y="2105514"/>
            <a:ext cx="4135437" cy="1384995"/>
          </a:xfrm>
          <a:prstGeom prst="rect">
            <a:avLst/>
          </a:prstGeom>
          <a:noFill/>
        </p:spPr>
        <p:txBody>
          <a:bodyPr wrap="square">
            <a:spAutoFit/>
          </a:bodyPr>
          <a:lstStyle/>
          <a:p>
            <a:r>
              <a:rPr lang="en-US" sz="1400"/>
              <a:t>And we can build the tree similarly off of either of the new A nodes.  We split A</a:t>
            </a:r>
            <a:r>
              <a:rPr lang="en-US" sz="1400" baseline="-25000"/>
              <a:t>2</a:t>
            </a:r>
            <a:r>
              <a:rPr lang="en-US" sz="1400"/>
              <a:t>, say, by some column B.  The overall loss of the two nodes would be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(2)</a:t>
            </a:r>
            <a:r>
              <a:rPr lang="en-US" sz="1400"/>
              <a:t>(Y|B)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(2)</a:t>
            </a:r>
            <a:r>
              <a:rPr lang="en-US" sz="1400"/>
              <a:t>(Y|B</a:t>
            </a:r>
            <a:r>
              <a:rPr lang="en-US" sz="1400" baseline="-25000"/>
              <a:t>1</a:t>
            </a:r>
            <a:r>
              <a:rPr lang="en-US" sz="1400"/>
              <a:t>)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(2)</a:t>
            </a:r>
            <a:r>
              <a:rPr lang="en-US" sz="1400"/>
              <a:t>(Y|B</a:t>
            </a:r>
            <a:r>
              <a:rPr lang="en-US" sz="1400" baseline="-25000"/>
              <a:t>2</a:t>
            </a:r>
            <a:r>
              <a:rPr lang="en-US" sz="1400"/>
              <a:t>).  And we’d choose the splitting B according to which column maximizes the overall IG(B)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(2)</a:t>
            </a:r>
            <a:r>
              <a:rPr lang="en-US" sz="1400"/>
              <a:t>(Y|A</a:t>
            </a:r>
            <a:r>
              <a:rPr lang="en-US" sz="1400" baseline="-25000"/>
              <a:t>2</a:t>
            </a:r>
            <a:r>
              <a:rPr lang="en-US" sz="1400"/>
              <a:t>)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LL</a:t>
            </a:r>
            <a:r>
              <a:rPr lang="en-US" sz="1400" baseline="-25000">
                <a:latin typeface="Calibri" panose="020F0502020204030204" pitchFamily="34" charset="0"/>
                <a:ea typeface="Calibri" panose="020F0502020204030204" pitchFamily="34" charset="0"/>
                <a:cs typeface="Calibri" panose="020F0502020204030204" pitchFamily="34" charset="0"/>
              </a:rPr>
              <a:t>λ </a:t>
            </a:r>
            <a:r>
              <a:rPr lang="en-US" sz="1400" baseline="30000"/>
              <a:t>(2)</a:t>
            </a:r>
            <a:r>
              <a:rPr lang="en-US" sz="1400"/>
              <a:t>(Y|B).</a:t>
            </a:r>
          </a:p>
        </p:txBody>
      </p:sp>
      <p:sp>
        <p:nvSpPr>
          <p:cNvPr id="3" name="TextBox 2">
            <a:extLst>
              <a:ext uri="{FF2B5EF4-FFF2-40B4-BE49-F238E27FC236}">
                <a16:creationId xmlns:a16="http://schemas.microsoft.com/office/drawing/2014/main" id="{6CEFF06C-08A7-ABE6-BF15-FC825ABB1330}"/>
              </a:ext>
            </a:extLst>
          </p:cNvPr>
          <p:cNvSpPr txBox="1"/>
          <p:nvPr/>
        </p:nvSpPr>
        <p:spPr>
          <a:xfrm>
            <a:off x="158518" y="754693"/>
            <a:ext cx="1022555" cy="338554"/>
          </a:xfrm>
          <a:prstGeom prst="rect">
            <a:avLst/>
          </a:prstGeom>
          <a:noFill/>
        </p:spPr>
        <p:txBody>
          <a:bodyPr wrap="square" rtlCol="0">
            <a:spAutoFit/>
          </a:bodyPr>
          <a:lstStyle/>
          <a:p>
            <a:r>
              <a:rPr lang="en-US" sz="1600" b="1" i="1">
                <a:solidFill>
                  <a:srgbClr val="0000FF"/>
                </a:solidFill>
              </a:rPr>
              <a:t>2</a:t>
            </a:r>
            <a:r>
              <a:rPr lang="en-US" sz="1600" b="1" i="1" baseline="30000">
                <a:solidFill>
                  <a:srgbClr val="0000FF"/>
                </a:solidFill>
              </a:rPr>
              <a:t>nd</a:t>
            </a:r>
            <a:r>
              <a:rPr lang="en-US" sz="1600" b="1" i="1">
                <a:solidFill>
                  <a:srgbClr val="0000FF"/>
                </a:solidFill>
              </a:rPr>
              <a:t> Tree</a:t>
            </a:r>
          </a:p>
        </p:txBody>
      </p:sp>
      <p:graphicFrame>
        <p:nvGraphicFramePr>
          <p:cNvPr id="6" name="Object 5">
            <a:extLst>
              <a:ext uri="{FF2B5EF4-FFF2-40B4-BE49-F238E27FC236}">
                <a16:creationId xmlns:a16="http://schemas.microsoft.com/office/drawing/2014/main" id="{9FA15DB5-D587-26E5-1198-946B99469446}"/>
              </a:ext>
            </a:extLst>
          </p:cNvPr>
          <p:cNvGraphicFramePr>
            <a:graphicFrameLocks noChangeAspect="1"/>
          </p:cNvGraphicFramePr>
          <p:nvPr>
            <p:extLst>
              <p:ext uri="{D42A27DB-BD31-4B8C-83A1-F6EECF244321}">
                <p14:modId xmlns:p14="http://schemas.microsoft.com/office/powerpoint/2010/main" val="1820883951"/>
              </p:ext>
            </p:extLst>
          </p:nvPr>
        </p:nvGraphicFramePr>
        <p:xfrm>
          <a:off x="236051" y="4277583"/>
          <a:ext cx="4368800" cy="1114425"/>
        </p:xfrm>
        <a:graphic>
          <a:graphicData uri="http://schemas.openxmlformats.org/presentationml/2006/ole">
            <mc:AlternateContent xmlns:mc="http://schemas.openxmlformats.org/markup-compatibility/2006">
              <mc:Choice xmlns:v="urn:schemas-microsoft-com:vml" Requires="v">
                <p:oleObj name="Equation" r:id="rId3" imgW="3479760" imgH="888840" progId="Equation.DSMT4">
                  <p:embed/>
                </p:oleObj>
              </mc:Choice>
              <mc:Fallback>
                <p:oleObj name="Equation" r:id="rId3" imgW="3479760" imgH="888840" progId="Equation.DSMT4">
                  <p:embed/>
                  <p:pic>
                    <p:nvPicPr>
                      <p:cNvPr id="6" name="Object 5">
                        <a:extLst>
                          <a:ext uri="{FF2B5EF4-FFF2-40B4-BE49-F238E27FC236}">
                            <a16:creationId xmlns:a16="http://schemas.microsoft.com/office/drawing/2014/main" id="{9FA15DB5-D587-26E5-1198-946B99469446}"/>
                          </a:ext>
                        </a:extLst>
                      </p:cNvPr>
                      <p:cNvPicPr/>
                      <p:nvPr/>
                    </p:nvPicPr>
                    <p:blipFill>
                      <a:blip r:embed="rId4"/>
                      <a:stretch>
                        <a:fillRect/>
                      </a:stretch>
                    </p:blipFill>
                    <p:spPr>
                      <a:xfrm>
                        <a:off x="236051" y="4277583"/>
                        <a:ext cx="4368800" cy="1114425"/>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BCDA4B05-23D9-BF96-C14C-1C14F98C3C69}"/>
              </a:ext>
            </a:extLst>
          </p:cNvPr>
          <p:cNvSpPr txBox="1"/>
          <p:nvPr/>
        </p:nvSpPr>
        <p:spPr>
          <a:xfrm>
            <a:off x="163931" y="3622436"/>
            <a:ext cx="4135438" cy="523220"/>
          </a:xfrm>
          <a:prstGeom prst="rect">
            <a:avLst/>
          </a:prstGeom>
          <a:noFill/>
        </p:spPr>
        <p:txBody>
          <a:bodyPr wrap="square">
            <a:spAutoFit/>
          </a:bodyPr>
          <a:lstStyle/>
          <a:p>
            <a:r>
              <a:rPr lang="en-US" sz="1400"/>
              <a:t>Once increments are found, we don’t wholly endorse the jump.  We multiply it by </a:t>
            </a:r>
            <a:r>
              <a:rPr lang="el-GR" sz="1400">
                <a:latin typeface="Calibri" panose="020F0502020204030204" pitchFamily="34" charset="0"/>
                <a:ea typeface="Calibri" panose="020F0502020204030204" pitchFamily="34" charset="0"/>
                <a:cs typeface="Calibri" panose="020F0502020204030204" pitchFamily="34" charset="0"/>
              </a:rPr>
              <a:t>α</a:t>
            </a:r>
            <a:r>
              <a:rPr lang="en-US" sz="1400">
                <a:latin typeface="Calibri" panose="020F0502020204030204" pitchFamily="34" charset="0"/>
                <a:ea typeface="Calibri" panose="020F0502020204030204" pitchFamily="34" charset="0"/>
                <a:cs typeface="Calibri" panose="020F0502020204030204" pitchFamily="34" charset="0"/>
              </a:rPr>
              <a:t> = 0.01 or so.</a:t>
            </a:r>
            <a:endParaRPr lang="en-US" sz="1400"/>
          </a:p>
        </p:txBody>
      </p:sp>
      <p:sp>
        <p:nvSpPr>
          <p:cNvPr id="7" name="TextBox 6">
            <a:extLst>
              <a:ext uri="{FF2B5EF4-FFF2-40B4-BE49-F238E27FC236}">
                <a16:creationId xmlns:a16="http://schemas.microsoft.com/office/drawing/2014/main" id="{8F63B25A-967E-1A4E-94B0-C3C78476CFDD}"/>
              </a:ext>
            </a:extLst>
          </p:cNvPr>
          <p:cNvSpPr txBox="1"/>
          <p:nvPr/>
        </p:nvSpPr>
        <p:spPr>
          <a:xfrm>
            <a:off x="158518" y="5576910"/>
            <a:ext cx="5395426" cy="523220"/>
          </a:xfrm>
          <a:prstGeom prst="rect">
            <a:avLst/>
          </a:prstGeom>
          <a:noFill/>
        </p:spPr>
        <p:txBody>
          <a:bodyPr wrap="square">
            <a:spAutoFit/>
          </a:bodyPr>
          <a:lstStyle/>
          <a:p>
            <a:r>
              <a:rPr lang="en-US" sz="1400" b="1"/>
              <a:t>Note #1</a:t>
            </a:r>
            <a:r>
              <a:rPr lang="en-US" sz="1400"/>
              <a:t>: and we also ex post facto prune the tree.  Starting from the bottom, any leaf level with gain &lt; </a:t>
            </a:r>
            <a:r>
              <a:rPr lang="el-GR" sz="1400">
                <a:latin typeface="Calibri" panose="020F0502020204030204" pitchFamily="34" charset="0"/>
                <a:ea typeface="Calibri" panose="020F0502020204030204" pitchFamily="34" charset="0"/>
                <a:cs typeface="Calibri" panose="020F0502020204030204" pitchFamily="34" charset="0"/>
              </a:rPr>
              <a:t>γ</a:t>
            </a:r>
            <a:r>
              <a:rPr lang="en-US" sz="1400">
                <a:latin typeface="Calibri" panose="020F0502020204030204" pitchFamily="34" charset="0"/>
                <a:ea typeface="Calibri" panose="020F0502020204030204" pitchFamily="34" charset="0"/>
                <a:cs typeface="Calibri" panose="020F0502020204030204" pitchFamily="34" charset="0"/>
              </a:rPr>
              <a:t> (user defined) will be pruned.  </a:t>
            </a:r>
            <a:endParaRPr lang="en-US" sz="1400"/>
          </a:p>
        </p:txBody>
      </p:sp>
      <p:graphicFrame>
        <p:nvGraphicFramePr>
          <p:cNvPr id="9" name="Object 8">
            <a:extLst>
              <a:ext uri="{FF2B5EF4-FFF2-40B4-BE49-F238E27FC236}">
                <a16:creationId xmlns:a16="http://schemas.microsoft.com/office/drawing/2014/main" id="{2B291BA8-20D4-88DF-8652-B096EF04A211}"/>
              </a:ext>
            </a:extLst>
          </p:cNvPr>
          <p:cNvGraphicFramePr>
            <a:graphicFrameLocks noChangeAspect="1"/>
          </p:cNvGraphicFramePr>
          <p:nvPr>
            <p:extLst>
              <p:ext uri="{D42A27DB-BD31-4B8C-83A1-F6EECF244321}">
                <p14:modId xmlns:p14="http://schemas.microsoft.com/office/powerpoint/2010/main" val="3597045918"/>
              </p:ext>
            </p:extLst>
          </p:nvPr>
        </p:nvGraphicFramePr>
        <p:xfrm>
          <a:off x="3511550" y="6175375"/>
          <a:ext cx="1717675" cy="568325"/>
        </p:xfrm>
        <a:graphic>
          <a:graphicData uri="http://schemas.openxmlformats.org/presentationml/2006/ole">
            <mc:AlternateContent xmlns:mc="http://schemas.openxmlformats.org/markup-compatibility/2006">
              <mc:Choice xmlns:v="urn:schemas-microsoft-com:vml" Requires="v">
                <p:oleObj name="Equation" r:id="rId5" imgW="1384200" imgH="457200" progId="Equation.DSMT4">
                  <p:embed/>
                </p:oleObj>
              </mc:Choice>
              <mc:Fallback>
                <p:oleObj name="Equation" r:id="rId5" imgW="1384200" imgH="457200" progId="Equation.DSMT4">
                  <p:embed/>
                  <p:pic>
                    <p:nvPicPr>
                      <p:cNvPr id="8" name="Object 7">
                        <a:extLst>
                          <a:ext uri="{FF2B5EF4-FFF2-40B4-BE49-F238E27FC236}">
                            <a16:creationId xmlns:a16="http://schemas.microsoft.com/office/drawing/2014/main" id="{EF747489-8694-23AF-3F81-988822869690}"/>
                          </a:ext>
                        </a:extLst>
                      </p:cNvPr>
                      <p:cNvPicPr/>
                      <p:nvPr/>
                    </p:nvPicPr>
                    <p:blipFill>
                      <a:blip r:embed="rId6"/>
                      <a:stretch>
                        <a:fillRect/>
                      </a:stretch>
                    </p:blipFill>
                    <p:spPr>
                      <a:xfrm>
                        <a:off x="3511550" y="6175375"/>
                        <a:ext cx="1717675" cy="568325"/>
                      </a:xfrm>
                      <a:prstGeom prst="rect">
                        <a:avLst/>
                      </a:prstGeom>
                      <a:ln w="19050">
                        <a:solidFill>
                          <a:srgbClr val="0000FF"/>
                        </a:solidFill>
                      </a:ln>
                    </p:spPr>
                  </p:pic>
                </p:oleObj>
              </mc:Fallback>
            </mc:AlternateContent>
          </a:graphicData>
        </a:graphic>
      </p:graphicFrame>
      <p:sp>
        <p:nvSpPr>
          <p:cNvPr id="10" name="TextBox 9">
            <a:extLst>
              <a:ext uri="{FF2B5EF4-FFF2-40B4-BE49-F238E27FC236}">
                <a16:creationId xmlns:a16="http://schemas.microsoft.com/office/drawing/2014/main" id="{543C352D-ADCD-E849-CDA1-D015DF144533}"/>
              </a:ext>
            </a:extLst>
          </p:cNvPr>
          <p:cNvSpPr txBox="1"/>
          <p:nvPr/>
        </p:nvSpPr>
        <p:spPr>
          <a:xfrm>
            <a:off x="158518" y="6194226"/>
            <a:ext cx="3296038" cy="523220"/>
          </a:xfrm>
          <a:prstGeom prst="rect">
            <a:avLst/>
          </a:prstGeom>
          <a:noFill/>
        </p:spPr>
        <p:txBody>
          <a:bodyPr wrap="square">
            <a:spAutoFit/>
          </a:bodyPr>
          <a:lstStyle/>
          <a:p>
            <a:r>
              <a:rPr lang="en-US" sz="1400" b="1"/>
              <a:t>Note #2</a:t>
            </a:r>
            <a:r>
              <a:rPr lang="en-US" sz="1400"/>
              <a:t>: number of rows in a leaf must be greater than that leaf’s ‘cover’:</a:t>
            </a:r>
          </a:p>
        </p:txBody>
      </p:sp>
    </p:spTree>
    <p:extLst>
      <p:ext uri="{BB962C8B-B14F-4D97-AF65-F5344CB8AC3E}">
        <p14:creationId xmlns:p14="http://schemas.microsoft.com/office/powerpoint/2010/main" val="3365973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298237" y="156294"/>
            <a:ext cx="7093876"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XGboost: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Classification</a:t>
            </a:r>
          </a:p>
        </p:txBody>
      </p:sp>
      <p:sp>
        <p:nvSpPr>
          <p:cNvPr id="5" name="TextBox 4">
            <a:extLst>
              <a:ext uri="{FF2B5EF4-FFF2-40B4-BE49-F238E27FC236}">
                <a16:creationId xmlns:a16="http://schemas.microsoft.com/office/drawing/2014/main" id="{AFE35623-B3CF-26F0-5853-AEEAE30BF8EB}"/>
              </a:ext>
            </a:extLst>
          </p:cNvPr>
          <p:cNvSpPr txBox="1"/>
          <p:nvPr/>
        </p:nvSpPr>
        <p:spPr>
          <a:xfrm>
            <a:off x="373624" y="1294984"/>
            <a:ext cx="9153834" cy="338554"/>
          </a:xfrm>
          <a:prstGeom prst="rect">
            <a:avLst/>
          </a:prstGeom>
          <a:noFill/>
        </p:spPr>
        <p:txBody>
          <a:bodyPr wrap="square">
            <a:spAutoFit/>
          </a:bodyPr>
          <a:lstStyle/>
          <a:p>
            <a:r>
              <a:rPr lang="en-US" sz="1600"/>
              <a:t>And we proceed likewise for all subsequent trees.  Assuming we stop after n trees, our predictions will be:</a:t>
            </a:r>
          </a:p>
        </p:txBody>
      </p:sp>
      <p:sp>
        <p:nvSpPr>
          <p:cNvPr id="8" name="TextBox 7">
            <a:extLst>
              <a:ext uri="{FF2B5EF4-FFF2-40B4-BE49-F238E27FC236}">
                <a16:creationId xmlns:a16="http://schemas.microsoft.com/office/drawing/2014/main" id="{1B9BDB6E-6C38-FA3F-2D7D-7F803A42BE63}"/>
              </a:ext>
            </a:extLst>
          </p:cNvPr>
          <p:cNvSpPr txBox="1"/>
          <p:nvPr/>
        </p:nvSpPr>
        <p:spPr>
          <a:xfrm>
            <a:off x="373624" y="979695"/>
            <a:ext cx="1396182" cy="338554"/>
          </a:xfrm>
          <a:prstGeom prst="rect">
            <a:avLst/>
          </a:prstGeom>
          <a:noFill/>
        </p:spPr>
        <p:txBody>
          <a:bodyPr wrap="square" rtlCol="0">
            <a:spAutoFit/>
          </a:bodyPr>
          <a:lstStyle/>
          <a:p>
            <a:r>
              <a:rPr lang="en-US" sz="1600" b="1" i="1">
                <a:solidFill>
                  <a:srgbClr val="0000FF"/>
                </a:solidFill>
              </a:rPr>
              <a:t>3</a:t>
            </a:r>
            <a:r>
              <a:rPr lang="en-US" sz="1600" b="1" i="1" baseline="30000">
                <a:solidFill>
                  <a:srgbClr val="0000FF"/>
                </a:solidFill>
              </a:rPr>
              <a:t>rd</a:t>
            </a:r>
            <a:r>
              <a:rPr lang="en-US" sz="1600" b="1" i="1">
                <a:solidFill>
                  <a:srgbClr val="0000FF"/>
                </a:solidFill>
              </a:rPr>
              <a:t> Tree, etc.</a:t>
            </a:r>
          </a:p>
        </p:txBody>
      </p:sp>
      <p:graphicFrame>
        <p:nvGraphicFramePr>
          <p:cNvPr id="10" name="Object 9">
            <a:extLst>
              <a:ext uri="{FF2B5EF4-FFF2-40B4-BE49-F238E27FC236}">
                <a16:creationId xmlns:a16="http://schemas.microsoft.com/office/drawing/2014/main" id="{B1637ECB-4F12-724E-FA46-B3656379D6C3}"/>
              </a:ext>
            </a:extLst>
          </p:cNvPr>
          <p:cNvGraphicFramePr>
            <a:graphicFrameLocks noChangeAspect="1"/>
          </p:cNvGraphicFramePr>
          <p:nvPr>
            <p:extLst>
              <p:ext uri="{D42A27DB-BD31-4B8C-83A1-F6EECF244321}">
                <p14:modId xmlns:p14="http://schemas.microsoft.com/office/powerpoint/2010/main" val="474770581"/>
              </p:ext>
            </p:extLst>
          </p:nvPr>
        </p:nvGraphicFramePr>
        <p:xfrm>
          <a:off x="454024" y="1811079"/>
          <a:ext cx="5592763" cy="1225550"/>
        </p:xfrm>
        <a:graphic>
          <a:graphicData uri="http://schemas.openxmlformats.org/presentationml/2006/ole">
            <mc:AlternateContent xmlns:mc="http://schemas.openxmlformats.org/markup-compatibility/2006">
              <mc:Choice xmlns:v="urn:schemas-microsoft-com:vml" Requires="v">
                <p:oleObj name="Equation" r:id="rId2" imgW="4063680" imgH="888840" progId="Equation.DSMT4">
                  <p:embed/>
                </p:oleObj>
              </mc:Choice>
              <mc:Fallback>
                <p:oleObj name="Equation" r:id="rId2" imgW="4063680" imgH="888840" progId="Equation.DSMT4">
                  <p:embed/>
                  <p:pic>
                    <p:nvPicPr>
                      <p:cNvPr id="10" name="Object 9">
                        <a:extLst>
                          <a:ext uri="{FF2B5EF4-FFF2-40B4-BE49-F238E27FC236}">
                            <a16:creationId xmlns:a16="http://schemas.microsoft.com/office/drawing/2014/main" id="{B1637ECB-4F12-724E-FA46-B3656379D6C3}"/>
                          </a:ext>
                        </a:extLst>
                      </p:cNvPr>
                      <p:cNvPicPr/>
                      <p:nvPr/>
                    </p:nvPicPr>
                    <p:blipFill>
                      <a:blip r:embed="rId3"/>
                      <a:stretch>
                        <a:fillRect/>
                      </a:stretch>
                    </p:blipFill>
                    <p:spPr>
                      <a:xfrm>
                        <a:off x="454024" y="1811079"/>
                        <a:ext cx="5592763" cy="1225550"/>
                      </a:xfrm>
                      <a:prstGeom prst="rect">
                        <a:avLst/>
                      </a:prstGeom>
                      <a:solidFill>
                        <a:schemeClr val="accent2">
                          <a:lumMod val="20000"/>
                          <a:lumOff val="80000"/>
                        </a:schemeClr>
                      </a:solidFill>
                    </p:spPr>
                  </p:pic>
                </p:oleObj>
              </mc:Fallback>
            </mc:AlternateContent>
          </a:graphicData>
        </a:graphic>
      </p:graphicFrame>
      <p:graphicFrame>
        <p:nvGraphicFramePr>
          <p:cNvPr id="3" name="Object 2">
            <a:extLst>
              <a:ext uri="{FF2B5EF4-FFF2-40B4-BE49-F238E27FC236}">
                <a16:creationId xmlns:a16="http://schemas.microsoft.com/office/drawing/2014/main" id="{128A3FCA-D1B9-F845-48F1-BB7657A28AB0}"/>
              </a:ext>
            </a:extLst>
          </p:cNvPr>
          <p:cNvGraphicFramePr>
            <a:graphicFrameLocks noChangeAspect="1"/>
          </p:cNvGraphicFramePr>
          <p:nvPr>
            <p:extLst>
              <p:ext uri="{D42A27DB-BD31-4B8C-83A1-F6EECF244321}">
                <p14:modId xmlns:p14="http://schemas.microsoft.com/office/powerpoint/2010/main" val="3529358170"/>
              </p:ext>
            </p:extLst>
          </p:nvPr>
        </p:nvGraphicFramePr>
        <p:xfrm>
          <a:off x="500679" y="3798888"/>
          <a:ext cx="2898775" cy="583290"/>
        </p:xfrm>
        <a:graphic>
          <a:graphicData uri="http://schemas.openxmlformats.org/presentationml/2006/ole">
            <mc:AlternateContent xmlns:mc="http://schemas.openxmlformats.org/markup-compatibility/2006">
              <mc:Choice xmlns:v="urn:schemas-microsoft-com:vml" Requires="v">
                <p:oleObj name="Equation" r:id="rId4" imgW="2082600" imgH="419040" progId="Equation.DSMT4">
                  <p:embed/>
                </p:oleObj>
              </mc:Choice>
              <mc:Fallback>
                <p:oleObj name="Equation" r:id="rId4" imgW="2082600" imgH="419040" progId="Equation.DSMT4">
                  <p:embed/>
                  <p:pic>
                    <p:nvPicPr>
                      <p:cNvPr id="3" name="Object 2">
                        <a:extLst>
                          <a:ext uri="{FF2B5EF4-FFF2-40B4-BE49-F238E27FC236}">
                            <a16:creationId xmlns:a16="http://schemas.microsoft.com/office/drawing/2014/main" id="{128A3FCA-D1B9-F845-48F1-BB7657A28AB0}"/>
                          </a:ext>
                        </a:extLst>
                      </p:cNvPr>
                      <p:cNvPicPr/>
                      <p:nvPr/>
                    </p:nvPicPr>
                    <p:blipFill>
                      <a:blip r:embed="rId5"/>
                      <a:stretch>
                        <a:fillRect/>
                      </a:stretch>
                    </p:blipFill>
                    <p:spPr>
                      <a:xfrm>
                        <a:off x="500679" y="3798888"/>
                        <a:ext cx="2898775" cy="583290"/>
                      </a:xfrm>
                      <a:prstGeom prst="rect">
                        <a:avLst/>
                      </a:prstGeom>
                      <a:ln w="19050">
                        <a:solidFill>
                          <a:srgbClr val="FF0066"/>
                        </a:solidFill>
                      </a:ln>
                    </p:spPr>
                  </p:pic>
                </p:oleObj>
              </mc:Fallback>
            </mc:AlternateContent>
          </a:graphicData>
        </a:graphic>
      </p:graphicFrame>
      <p:sp>
        <p:nvSpPr>
          <p:cNvPr id="4" name="TextBox 3">
            <a:extLst>
              <a:ext uri="{FF2B5EF4-FFF2-40B4-BE49-F238E27FC236}">
                <a16:creationId xmlns:a16="http://schemas.microsoft.com/office/drawing/2014/main" id="{19B4D37E-FACD-41E3-D1B1-4A8B1AA50F69}"/>
              </a:ext>
            </a:extLst>
          </p:cNvPr>
          <p:cNvSpPr txBox="1"/>
          <p:nvPr/>
        </p:nvSpPr>
        <p:spPr>
          <a:xfrm>
            <a:off x="419891" y="3214171"/>
            <a:ext cx="6160526" cy="338554"/>
          </a:xfrm>
          <a:prstGeom prst="rect">
            <a:avLst/>
          </a:prstGeom>
          <a:noFill/>
        </p:spPr>
        <p:txBody>
          <a:bodyPr wrap="square">
            <a:spAutoFit/>
          </a:bodyPr>
          <a:lstStyle/>
          <a:p>
            <a:r>
              <a:rPr lang="en-US" sz="1600"/>
              <a:t>and remember that probabilities can be calculated from lambda’s via:</a:t>
            </a:r>
          </a:p>
        </p:txBody>
      </p:sp>
    </p:spTree>
    <p:extLst>
      <p:ext uri="{BB962C8B-B14F-4D97-AF65-F5344CB8AC3E}">
        <p14:creationId xmlns:p14="http://schemas.microsoft.com/office/powerpoint/2010/main" val="308902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8" name="TextBox 7">
            <a:extLst>
              <a:ext uri="{FF2B5EF4-FFF2-40B4-BE49-F238E27FC236}">
                <a16:creationId xmlns:a16="http://schemas.microsoft.com/office/drawing/2014/main" id="{09BC752C-391B-4463-4DE6-B92799EFFD5B}"/>
              </a:ext>
            </a:extLst>
          </p:cNvPr>
          <p:cNvSpPr txBox="1"/>
          <p:nvPr/>
        </p:nvSpPr>
        <p:spPr>
          <a:xfrm>
            <a:off x="472323" y="3696096"/>
            <a:ext cx="10631106" cy="615553"/>
          </a:xfrm>
          <a:prstGeom prst="rect">
            <a:avLst/>
          </a:prstGeom>
          <a:noFill/>
        </p:spPr>
        <p:txBody>
          <a:bodyPr wrap="square">
            <a:spAutoFit/>
          </a:bodyPr>
          <a:lstStyle/>
          <a:p>
            <a:pPr marL="0" marR="0">
              <a:spcBef>
                <a:spcPts val="0"/>
              </a:spcBef>
              <a:spcAft>
                <a:spcPts val="0"/>
              </a:spcAft>
            </a:pPr>
            <a:r>
              <a:rPr lang="en-US" sz="1800" b="1"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0</a:t>
            </a:r>
            <a:r>
              <a:rPr lang="en-US" sz="1800" b="1" i="1" baseline="300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th</a:t>
            </a:r>
            <a:r>
              <a:rPr lang="en-US" sz="1800" b="1" i="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Tree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We start with the prediction: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A31E5A68-E6C3-6235-B0F7-226211EB5625}"/>
              </a:ext>
            </a:extLst>
          </p:cNvPr>
          <p:cNvPicPr>
            <a:picLocks noChangeAspect="1"/>
          </p:cNvPicPr>
          <p:nvPr/>
        </p:nvPicPr>
        <p:blipFill>
          <a:blip r:embed="rId2"/>
          <a:stretch>
            <a:fillRect/>
          </a:stretch>
        </p:blipFill>
        <p:spPr>
          <a:xfrm>
            <a:off x="551105" y="1450986"/>
            <a:ext cx="4732430" cy="1828958"/>
          </a:xfrm>
          <a:prstGeom prst="rect">
            <a:avLst/>
          </a:prstGeom>
        </p:spPr>
      </p:pic>
      <p:sp>
        <p:nvSpPr>
          <p:cNvPr id="4" name="TextBox 3">
            <a:extLst>
              <a:ext uri="{FF2B5EF4-FFF2-40B4-BE49-F238E27FC236}">
                <a16:creationId xmlns:a16="http://schemas.microsoft.com/office/drawing/2014/main" id="{8D0D037D-92C9-863E-4479-301CD51B65A8}"/>
              </a:ext>
            </a:extLst>
          </p:cNvPr>
          <p:cNvSpPr txBox="1"/>
          <p:nvPr/>
        </p:nvSpPr>
        <p:spPr>
          <a:xfrm>
            <a:off x="5784979" y="1404333"/>
            <a:ext cx="5393094" cy="2308324"/>
          </a:xfrm>
          <a:prstGeom prst="rect">
            <a:avLst/>
          </a:prstGeom>
          <a:noFill/>
        </p:spPr>
        <p:txBody>
          <a:bodyPr wrap="square" rtlCol="0">
            <a:spAutoFit/>
          </a:bodyPr>
          <a:lstStyle/>
          <a:p>
            <a:r>
              <a:rPr lang="en-US" sz="1600"/>
              <a:t>Now say we have a column with multiple discrete values.  If there are many such discreet values, using one-hot-encoding might be really time-consuming.  The other option is to use Cat Boost Target-Encoding.  The Cat Boost algorithm is based on this approach.  </a:t>
            </a:r>
          </a:p>
          <a:p>
            <a:endParaRPr lang="en-US" sz="1600"/>
          </a:p>
          <a:p>
            <a:r>
              <a:rPr lang="en-US" sz="1600"/>
              <a:t>I don’t know how the algorithm is developed from a minimization approach, if it even is, so I’ll just go ahead and describe it.  </a:t>
            </a:r>
          </a:p>
        </p:txBody>
      </p:sp>
      <p:graphicFrame>
        <p:nvGraphicFramePr>
          <p:cNvPr id="5" name="Object 4">
            <a:extLst>
              <a:ext uri="{FF2B5EF4-FFF2-40B4-BE49-F238E27FC236}">
                <a16:creationId xmlns:a16="http://schemas.microsoft.com/office/drawing/2014/main" id="{DF8B3479-A0D8-7020-2F4D-9548E808BD44}"/>
              </a:ext>
            </a:extLst>
          </p:cNvPr>
          <p:cNvGraphicFramePr>
            <a:graphicFrameLocks noChangeAspect="1"/>
          </p:cNvGraphicFramePr>
          <p:nvPr>
            <p:extLst>
              <p:ext uri="{D42A27DB-BD31-4B8C-83A1-F6EECF244321}">
                <p14:modId xmlns:p14="http://schemas.microsoft.com/office/powerpoint/2010/main" val="880292119"/>
              </p:ext>
            </p:extLst>
          </p:nvPr>
        </p:nvGraphicFramePr>
        <p:xfrm>
          <a:off x="569767" y="4660154"/>
          <a:ext cx="727188" cy="311652"/>
        </p:xfrm>
        <a:graphic>
          <a:graphicData uri="http://schemas.openxmlformats.org/presentationml/2006/ole">
            <mc:AlternateContent xmlns:mc="http://schemas.openxmlformats.org/markup-compatibility/2006">
              <mc:Choice xmlns:v="urn:schemas-microsoft-com:vml" Requires="v">
                <p:oleObj name="Equation" r:id="rId3" imgW="533273" imgH="228928" progId="Equation.DSMT4">
                  <p:embed/>
                </p:oleObj>
              </mc:Choice>
              <mc:Fallback>
                <p:oleObj name="Equation" r:id="rId3" imgW="533273" imgH="228928" progId="Equation.DSMT4">
                  <p:embed/>
                  <p:pic>
                    <p:nvPicPr>
                      <p:cNvPr id="0" name=""/>
                      <p:cNvPicPr/>
                      <p:nvPr/>
                    </p:nvPicPr>
                    <p:blipFill>
                      <a:blip r:embed="rId4"/>
                      <a:stretch>
                        <a:fillRect/>
                      </a:stretch>
                    </p:blipFill>
                    <p:spPr>
                      <a:xfrm>
                        <a:off x="569767" y="4660154"/>
                        <a:ext cx="727188" cy="311652"/>
                      </a:xfrm>
                      <a:prstGeom prst="rect">
                        <a:avLst/>
                      </a:prstGeom>
                    </p:spPr>
                  </p:pic>
                </p:oleObj>
              </mc:Fallback>
            </mc:AlternateContent>
          </a:graphicData>
        </a:graphic>
      </p:graphicFrame>
    </p:spTree>
    <p:extLst>
      <p:ext uri="{BB962C8B-B14F-4D97-AF65-F5344CB8AC3E}">
        <p14:creationId xmlns:p14="http://schemas.microsoft.com/office/powerpoint/2010/main" val="201263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363793" y="915145"/>
            <a:ext cx="1543666" cy="338554"/>
          </a:xfrm>
          <a:prstGeom prst="rect">
            <a:avLst/>
          </a:prstGeom>
          <a:noFill/>
        </p:spPr>
        <p:txBody>
          <a:bodyPr wrap="square" rtlCol="0">
            <a:spAutoFit/>
          </a:bodyPr>
          <a:lstStyle/>
          <a:p>
            <a:r>
              <a:rPr lang="en-US" sz="1600" b="1" i="1">
                <a:solidFill>
                  <a:srgbClr val="0000FF"/>
                </a:solidFill>
              </a:rPr>
              <a:t>1</a:t>
            </a:r>
            <a:r>
              <a:rPr lang="en-US" sz="1600" b="1" i="1" baseline="30000">
                <a:solidFill>
                  <a:srgbClr val="0000FF"/>
                </a:solidFill>
              </a:rPr>
              <a:t>st</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363792" y="1259715"/>
            <a:ext cx="11375924" cy="1569660"/>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So we’d like to construct a tree to improve this classification.  So we’ll look for an increment,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that we can add to our present prediction,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to get a new prediction: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 f</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We will start by randomizing the rows.  And then in the output Y column, for the purposes of Target Encoding, split the data about a critical value, y</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critical</a:t>
            </a:r>
            <a:r>
              <a:rPr lang="en-US" sz="1600">
                <a:effectLst/>
                <a:latin typeface="Calibri" panose="020F0502020204030204" pitchFamily="34" charset="0"/>
                <a:ea typeface="Calibri" panose="020F0502020204030204" pitchFamily="34" charset="0"/>
                <a:cs typeface="Times New Roman" panose="02020603050405020304" pitchFamily="18" charset="0"/>
              </a:rPr>
              <a:t>, so that data below it is assigned the categorical label 0, say, and data above it the categorical label 1.  The we do Cat Boost Target Encoding.  Then we will split the data into leaves, L.  I think it’s taken for granted that you will just bifurcate the data in such a way as to maximize the the cosine similarity at each split.  The cosine similarity is defined as:</a:t>
            </a:r>
          </a:p>
        </p:txBody>
      </p:sp>
      <p:graphicFrame>
        <p:nvGraphicFramePr>
          <p:cNvPr id="10" name="Object 9">
            <a:extLst>
              <a:ext uri="{FF2B5EF4-FFF2-40B4-BE49-F238E27FC236}">
                <a16:creationId xmlns:a16="http://schemas.microsoft.com/office/drawing/2014/main" id="{718AF097-2A01-BB7E-EC05-F6DDD04067D7}"/>
              </a:ext>
            </a:extLst>
          </p:cNvPr>
          <p:cNvGraphicFramePr>
            <a:graphicFrameLocks noChangeAspect="1"/>
          </p:cNvGraphicFramePr>
          <p:nvPr>
            <p:extLst>
              <p:ext uri="{D42A27DB-BD31-4B8C-83A1-F6EECF244321}">
                <p14:modId xmlns:p14="http://schemas.microsoft.com/office/powerpoint/2010/main" val="1528770610"/>
              </p:ext>
            </p:extLst>
          </p:nvPr>
        </p:nvGraphicFramePr>
        <p:xfrm>
          <a:off x="430083" y="2949999"/>
          <a:ext cx="6707835" cy="683975"/>
        </p:xfrm>
        <a:graphic>
          <a:graphicData uri="http://schemas.openxmlformats.org/presentationml/2006/ole">
            <mc:AlternateContent xmlns:mc="http://schemas.openxmlformats.org/markup-compatibility/2006">
              <mc:Choice xmlns:v="urn:schemas-microsoft-com:vml" Requires="v">
                <p:oleObj name="Equation" r:id="rId2" imgW="5246010" imgH="534285" progId="Equation.DSMT4">
                  <p:embed/>
                </p:oleObj>
              </mc:Choice>
              <mc:Fallback>
                <p:oleObj name="Equation" r:id="rId2" imgW="5246010" imgH="534285" progId="Equation.DSMT4">
                  <p:embed/>
                  <p:pic>
                    <p:nvPicPr>
                      <p:cNvPr id="0" name=""/>
                      <p:cNvPicPr/>
                      <p:nvPr/>
                    </p:nvPicPr>
                    <p:blipFill>
                      <a:blip r:embed="rId3"/>
                      <a:stretch>
                        <a:fillRect/>
                      </a:stretch>
                    </p:blipFill>
                    <p:spPr>
                      <a:xfrm>
                        <a:off x="430083" y="2949999"/>
                        <a:ext cx="6707835" cy="683975"/>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AFDF2F08-F5DE-E17F-315F-66BDDF02FA56}"/>
              </a:ext>
            </a:extLst>
          </p:cNvPr>
          <p:cNvSpPr txBox="1"/>
          <p:nvPr/>
        </p:nvSpPr>
        <p:spPr>
          <a:xfrm>
            <a:off x="363792" y="3745265"/>
            <a:ext cx="11495416" cy="1323439"/>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where </a:t>
            </a:r>
            <a:r>
              <a:rPr lang="en-US" sz="1600" b="1">
                <a:effectLst/>
                <a:latin typeface="Calibri" panose="020F0502020204030204" pitchFamily="34" charset="0"/>
                <a:ea typeface="Calibri" panose="020F0502020204030204" pitchFamily="34" charset="0"/>
                <a:cs typeface="Times New Roman" panose="02020603050405020304" pitchFamily="18" charset="0"/>
              </a:rPr>
              <a:t>y</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a:t>
            </a:r>
            <a:r>
              <a:rPr lang="en-US" sz="1600" baseline="-25000">
                <a:effectLst/>
                <a:latin typeface="Calibri" panose="020F0502020204030204" pitchFamily="34" charset="0"/>
                <a:ea typeface="Calibri" panose="020F0502020204030204" pitchFamily="34" charset="0"/>
                <a:cs typeface="Calibri" panose="020F0502020204030204" pitchFamily="34" charset="0"/>
              </a:rPr>
              <a:t>ℓ</a:t>
            </a:r>
            <a:r>
              <a:rPr lang="en-US" sz="1600">
                <a:effectLst/>
                <a:latin typeface="Calibri" panose="020F0502020204030204" pitchFamily="34" charset="0"/>
                <a:ea typeface="Calibri" panose="020F0502020204030204" pitchFamily="34" charset="0"/>
                <a:cs typeface="Calibri" panose="020F0502020204030204" pitchFamily="34" charset="0"/>
              </a:rPr>
              <a:t> = {y</a:t>
            </a:r>
            <a:r>
              <a:rPr lang="en-US" sz="1600" baseline="-25000">
                <a:effectLst/>
                <a:latin typeface="Calibri" panose="020F0502020204030204" pitchFamily="34" charset="0"/>
                <a:ea typeface="Calibri" panose="020F0502020204030204" pitchFamily="34" charset="0"/>
                <a:cs typeface="Calibri" panose="020F0502020204030204" pitchFamily="34" charset="0"/>
              </a:rPr>
              <a:t>Lℓ,i</a:t>
            </a:r>
            <a:r>
              <a:rPr lang="en-US" sz="1600">
                <a:effectLst/>
                <a:latin typeface="Calibri" panose="020F0502020204030204" pitchFamily="34" charset="0"/>
                <a:ea typeface="Calibri" panose="020F0502020204030204" pitchFamily="34" charset="0"/>
                <a:cs typeface="Calibri" panose="020F0502020204030204" pitchFamily="34" charset="0"/>
              </a:rPr>
              <a:t>} is the vector of outputs in a leaf, </a:t>
            </a:r>
            <a:r>
              <a:rPr lang="en-US" sz="1600" b="1">
                <a:effectLst/>
                <a:latin typeface="Calibri" panose="020F0502020204030204" pitchFamily="34" charset="0"/>
                <a:ea typeface="Calibri" panose="020F0502020204030204" pitchFamily="34" charset="0"/>
                <a:cs typeface="Calibri" panose="020F0502020204030204" pitchFamily="34" charset="0"/>
              </a:rPr>
              <a:t>f</a:t>
            </a:r>
            <a:r>
              <a:rPr lang="en-US" sz="1600" baseline="-25000">
                <a:effectLst/>
                <a:latin typeface="Calibri" panose="020F0502020204030204" pitchFamily="34" charset="0"/>
                <a:ea typeface="Calibri" panose="020F0502020204030204" pitchFamily="34" charset="0"/>
                <a:cs typeface="Calibri" panose="020F0502020204030204" pitchFamily="34" charset="0"/>
              </a:rPr>
              <a:t>Lℓ</a:t>
            </a:r>
            <a:r>
              <a:rPr lang="en-US" sz="1600" baseline="30000">
                <a:effectLst/>
                <a:latin typeface="Calibri" panose="020F0502020204030204" pitchFamily="34" charset="0"/>
                <a:ea typeface="Calibri" panose="020F0502020204030204" pitchFamily="34" charset="0"/>
                <a:cs typeface="Calibri" panose="020F0502020204030204" pitchFamily="34" charset="0"/>
              </a:rPr>
              <a:t>(0)</a:t>
            </a:r>
            <a:r>
              <a:rPr lang="en-US" sz="1600">
                <a:effectLst/>
                <a:latin typeface="Calibri" panose="020F0502020204030204" pitchFamily="34" charset="0"/>
                <a:ea typeface="Calibri" panose="020F0502020204030204" pitchFamily="34" charset="0"/>
                <a:cs typeface="Calibri" panose="020F0502020204030204" pitchFamily="34" charset="0"/>
              </a:rPr>
              <a:t> = {f</a:t>
            </a:r>
            <a:r>
              <a:rPr lang="en-US" sz="1600" baseline="-25000">
                <a:effectLst/>
                <a:latin typeface="Calibri" panose="020F0502020204030204" pitchFamily="34" charset="0"/>
                <a:ea typeface="Calibri" panose="020F0502020204030204" pitchFamily="34" charset="0"/>
                <a:cs typeface="Calibri" panose="020F0502020204030204" pitchFamily="34" charset="0"/>
              </a:rPr>
              <a:t>Lℓ,i</a:t>
            </a:r>
            <a:r>
              <a:rPr lang="en-US" sz="1600" baseline="30000">
                <a:effectLst/>
                <a:latin typeface="Calibri" panose="020F0502020204030204" pitchFamily="34" charset="0"/>
                <a:ea typeface="Calibri" panose="020F0502020204030204" pitchFamily="34" charset="0"/>
                <a:cs typeface="Calibri" panose="020F0502020204030204" pitchFamily="34" charset="0"/>
              </a:rPr>
              <a:t>(0)</a:t>
            </a:r>
            <a:r>
              <a:rPr lang="en-US" sz="1600">
                <a:effectLst/>
                <a:latin typeface="Calibri" panose="020F0502020204030204" pitchFamily="34" charset="0"/>
                <a:ea typeface="Calibri" panose="020F0502020204030204" pitchFamily="34" charset="0"/>
                <a:cs typeface="Calibri" panose="020F0502020204030204" pitchFamily="34" charset="0"/>
              </a:rPr>
              <a:t>} is vector of former predictions of the outputs in that leaf.  Of course this is zero presently.  And </a:t>
            </a:r>
            <a:r>
              <a:rPr lang="en-US" sz="1600" b="1">
                <a:effectLst/>
                <a:latin typeface="Calibri" panose="020F0502020204030204" pitchFamily="34" charset="0"/>
                <a:ea typeface="Calibri" panose="020F0502020204030204" pitchFamily="34" charset="0"/>
                <a:cs typeface="Calibri" panose="020F0502020204030204" pitchFamily="34" charset="0"/>
              </a:rPr>
              <a:t>y</a:t>
            </a:r>
            <a:r>
              <a:rPr lang="en-US" sz="1600" baseline="-25000">
                <a:effectLst/>
                <a:latin typeface="Calibri" panose="020F0502020204030204" pitchFamily="34" charset="0"/>
                <a:ea typeface="Calibri" panose="020F0502020204030204" pitchFamily="34" charset="0"/>
                <a:cs typeface="Calibri" panose="020F0502020204030204" pitchFamily="34" charset="0"/>
              </a:rPr>
              <a:t>Lℓ</a:t>
            </a:r>
            <a:r>
              <a:rPr lang="en-US" sz="1600">
                <a:effectLst/>
                <a:latin typeface="Calibri" panose="020F0502020204030204" pitchFamily="34" charset="0"/>
                <a:ea typeface="Calibri" panose="020F0502020204030204" pitchFamily="34" charset="0"/>
                <a:cs typeface="Calibri" panose="020F0502020204030204" pitchFamily="34" charset="0"/>
              </a:rPr>
              <a:t> - </a:t>
            </a:r>
            <a:r>
              <a:rPr lang="en-US" sz="1600" b="1">
                <a:effectLst/>
                <a:latin typeface="Calibri" panose="020F0502020204030204" pitchFamily="34" charset="0"/>
                <a:ea typeface="Calibri" panose="020F0502020204030204" pitchFamily="34" charset="0"/>
                <a:cs typeface="Calibri" panose="020F0502020204030204" pitchFamily="34" charset="0"/>
              </a:rPr>
              <a:t>f</a:t>
            </a:r>
            <a:r>
              <a:rPr lang="en-US" sz="1600" baseline="-25000">
                <a:effectLst/>
                <a:latin typeface="Calibri" panose="020F0502020204030204" pitchFamily="34" charset="0"/>
                <a:ea typeface="Calibri" panose="020F0502020204030204" pitchFamily="34" charset="0"/>
                <a:cs typeface="Calibri" panose="020F0502020204030204" pitchFamily="34" charset="0"/>
              </a:rPr>
              <a:t>Lℓ</a:t>
            </a:r>
            <a:r>
              <a:rPr lang="en-US" sz="1600" baseline="30000">
                <a:effectLst/>
                <a:latin typeface="Calibri" panose="020F0502020204030204" pitchFamily="34" charset="0"/>
                <a:ea typeface="Calibri" panose="020F0502020204030204" pitchFamily="34" charset="0"/>
                <a:cs typeface="Calibri" panose="020F0502020204030204" pitchFamily="34" charset="0"/>
              </a:rPr>
              <a:t>(0)</a:t>
            </a:r>
            <a:r>
              <a:rPr lang="en-US" sz="1600">
                <a:effectLst/>
                <a:latin typeface="Calibri" panose="020F0502020204030204" pitchFamily="34" charset="0"/>
                <a:ea typeface="Calibri" panose="020F0502020204030204" pitchFamily="34" charset="0"/>
                <a:cs typeface="Calibri" panose="020F0502020204030204" pitchFamily="34" charset="0"/>
              </a:rPr>
              <a:t> is the vector of residuals in that leaf.  Finally, Δ</a:t>
            </a:r>
            <a:r>
              <a:rPr lang="en-US" sz="1600" b="1">
                <a:effectLst/>
                <a:latin typeface="Calibri" panose="020F0502020204030204" pitchFamily="34" charset="0"/>
                <a:ea typeface="Calibri" panose="020F0502020204030204" pitchFamily="34" charset="0"/>
                <a:cs typeface="Calibri" panose="020F0502020204030204" pitchFamily="34" charset="0"/>
              </a:rPr>
              <a:t>f</a:t>
            </a:r>
            <a:r>
              <a:rPr lang="en-US" sz="1600" baseline="-25000">
                <a:effectLst/>
                <a:latin typeface="Calibri" panose="020F0502020204030204" pitchFamily="34" charset="0"/>
                <a:ea typeface="Calibri" panose="020F0502020204030204" pitchFamily="34" charset="0"/>
                <a:cs typeface="Calibri" panose="020F0502020204030204" pitchFamily="34" charset="0"/>
              </a:rPr>
              <a:t>Lℓ</a:t>
            </a:r>
            <a:r>
              <a:rPr lang="en-US" sz="1600" baseline="30000">
                <a:effectLst/>
                <a:latin typeface="Calibri" panose="020F0502020204030204" pitchFamily="34" charset="0"/>
                <a:ea typeface="Calibri" panose="020F0502020204030204" pitchFamily="34" charset="0"/>
                <a:cs typeface="Calibri" panose="020F0502020204030204" pitchFamily="34" charset="0"/>
              </a:rPr>
              <a:t>(1)</a:t>
            </a:r>
            <a:r>
              <a:rPr lang="en-US" sz="1600">
                <a:effectLst/>
                <a:latin typeface="Calibri" panose="020F0502020204030204" pitchFamily="34" charset="0"/>
                <a:ea typeface="Calibri" panose="020F0502020204030204" pitchFamily="34" charset="0"/>
                <a:cs typeface="Calibri" panose="020F0502020204030204" pitchFamily="34" charset="0"/>
              </a:rPr>
              <a:t> = {Δf</a:t>
            </a:r>
            <a:r>
              <a:rPr lang="en-US" sz="1600" baseline="-25000">
                <a:effectLst/>
                <a:latin typeface="Calibri" panose="020F0502020204030204" pitchFamily="34" charset="0"/>
                <a:ea typeface="Calibri" panose="020F0502020204030204" pitchFamily="34" charset="0"/>
                <a:cs typeface="Calibri" panose="020F0502020204030204" pitchFamily="34" charset="0"/>
              </a:rPr>
              <a:t>Lℓ,i</a:t>
            </a:r>
            <a:r>
              <a:rPr lang="en-US" sz="1600" baseline="30000">
                <a:effectLst/>
                <a:latin typeface="Calibri" panose="020F0502020204030204" pitchFamily="34" charset="0"/>
                <a:ea typeface="Calibri" panose="020F0502020204030204" pitchFamily="34" charset="0"/>
                <a:cs typeface="Calibri" panose="020F0502020204030204" pitchFamily="34" charset="0"/>
              </a:rPr>
              <a:t>(1)</a:t>
            </a:r>
            <a:r>
              <a:rPr lang="en-US" sz="1600">
                <a:effectLst/>
                <a:latin typeface="Calibri" panose="020F0502020204030204" pitchFamily="34" charset="0"/>
                <a:ea typeface="Calibri" panose="020F0502020204030204" pitchFamily="34" charset="0"/>
                <a:cs typeface="Calibri" panose="020F0502020204030204" pitchFamily="34" charset="0"/>
              </a:rPr>
              <a:t>} is the vector of incremental pseudo-predictions for each of those elements in </a:t>
            </a:r>
            <a:r>
              <a:rPr lang="en-US" sz="1600" b="1">
                <a:effectLst/>
                <a:latin typeface="Calibri" panose="020F0502020204030204" pitchFamily="34" charset="0"/>
                <a:ea typeface="Calibri" panose="020F0502020204030204" pitchFamily="34" charset="0"/>
                <a:cs typeface="Calibri" panose="020F0502020204030204" pitchFamily="34" charset="0"/>
              </a:rPr>
              <a:t>y</a:t>
            </a:r>
            <a:r>
              <a:rPr lang="en-US" sz="1600" baseline="-25000">
                <a:effectLst/>
                <a:latin typeface="Calibri" panose="020F0502020204030204" pitchFamily="34" charset="0"/>
                <a:ea typeface="Calibri" panose="020F0502020204030204" pitchFamily="34" charset="0"/>
                <a:cs typeface="Calibri" panose="020F0502020204030204" pitchFamily="34" charset="0"/>
              </a:rPr>
              <a:t>Lℓ</a:t>
            </a:r>
            <a:r>
              <a:rPr lang="en-US" sz="1600">
                <a:effectLst/>
                <a:latin typeface="Calibri" panose="020F0502020204030204" pitchFamily="34" charset="0"/>
                <a:ea typeface="Calibri" panose="020F0502020204030204" pitchFamily="34" charset="0"/>
                <a:cs typeface="Calibri" panose="020F0502020204030204" pitchFamily="34" charset="0"/>
              </a:rPr>
              <a:t>.  Note the incremental pseudo-prediction of the i</a:t>
            </a:r>
            <a:r>
              <a:rPr lang="en-US" sz="1600" baseline="30000">
                <a:effectLst/>
                <a:latin typeface="Calibri" panose="020F0502020204030204" pitchFamily="34" charset="0"/>
                <a:ea typeface="Calibri" panose="020F0502020204030204" pitchFamily="34" charset="0"/>
                <a:cs typeface="Calibri" panose="020F0502020204030204" pitchFamily="34" charset="0"/>
              </a:rPr>
              <a:t>th</a:t>
            </a:r>
            <a:r>
              <a:rPr lang="en-US" sz="1600">
                <a:effectLst/>
                <a:latin typeface="Calibri" panose="020F0502020204030204" pitchFamily="34" charset="0"/>
                <a:ea typeface="Calibri" panose="020F0502020204030204" pitchFamily="34" charset="0"/>
                <a:cs typeface="Calibri" panose="020F0502020204030204" pitchFamily="34" charset="0"/>
              </a:rPr>
              <a:t> row in a leaf is the average of all the residuals </a:t>
            </a:r>
            <a:r>
              <a:rPr lang="en-US" sz="1600" i="1">
                <a:effectLst/>
                <a:latin typeface="Calibri" panose="020F0502020204030204" pitchFamily="34" charset="0"/>
                <a:ea typeface="Calibri" panose="020F0502020204030204" pitchFamily="34" charset="0"/>
                <a:cs typeface="Calibri" panose="020F0502020204030204" pitchFamily="34" charset="0"/>
              </a:rPr>
              <a:t>preceding</a:t>
            </a:r>
            <a:r>
              <a:rPr lang="en-US" sz="1600">
                <a:effectLst/>
                <a:latin typeface="Calibri" panose="020F0502020204030204" pitchFamily="34" charset="0"/>
                <a:ea typeface="Calibri" panose="020F0502020204030204" pitchFamily="34" charset="0"/>
                <a:cs typeface="Calibri" panose="020F0502020204030204" pitchFamily="34" charset="0"/>
              </a:rPr>
              <a:t> that one in the leaf.  Should contrast the increment pseudo-predictions Δf</a:t>
            </a:r>
            <a:r>
              <a:rPr lang="en-US" sz="1600" baseline="-25000">
                <a:effectLst/>
                <a:latin typeface="Calibri" panose="020F0502020204030204" pitchFamily="34" charset="0"/>
                <a:ea typeface="Calibri" panose="020F0502020204030204" pitchFamily="34" charset="0"/>
                <a:cs typeface="Calibri" panose="020F0502020204030204" pitchFamily="34" charset="0"/>
              </a:rPr>
              <a:t>Lℓ,j</a:t>
            </a:r>
            <a:r>
              <a:rPr lang="en-US" sz="1600" baseline="30000">
                <a:effectLst/>
                <a:latin typeface="Calibri" panose="020F0502020204030204" pitchFamily="34" charset="0"/>
                <a:ea typeface="Calibri" panose="020F0502020204030204" pitchFamily="34" charset="0"/>
                <a:cs typeface="Calibri" panose="020F0502020204030204" pitchFamily="34" charset="0"/>
              </a:rPr>
              <a:t>(1)</a:t>
            </a:r>
            <a:r>
              <a:rPr lang="en-US" sz="1600">
                <a:effectLst/>
                <a:latin typeface="Calibri" panose="020F0502020204030204" pitchFamily="34" charset="0"/>
                <a:ea typeface="Calibri" panose="020F0502020204030204" pitchFamily="34" charset="0"/>
                <a:cs typeface="Calibri" panose="020F0502020204030204" pitchFamily="34" charset="0"/>
              </a:rPr>
              <a:t> from the actual prediction of the leaf.  The latter is not index-dependent.  It’s given by: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5" name="Object 14">
            <a:extLst>
              <a:ext uri="{FF2B5EF4-FFF2-40B4-BE49-F238E27FC236}">
                <a16:creationId xmlns:a16="http://schemas.microsoft.com/office/drawing/2014/main" id="{8A878D35-3847-4ACF-BEE3-5E95F2A37D09}"/>
              </a:ext>
            </a:extLst>
          </p:cNvPr>
          <p:cNvGraphicFramePr>
            <a:graphicFrameLocks noChangeAspect="1"/>
          </p:cNvGraphicFramePr>
          <p:nvPr>
            <p:extLst>
              <p:ext uri="{D42A27DB-BD31-4B8C-83A1-F6EECF244321}">
                <p14:modId xmlns:p14="http://schemas.microsoft.com/office/powerpoint/2010/main" val="455721583"/>
              </p:ext>
            </p:extLst>
          </p:nvPr>
        </p:nvGraphicFramePr>
        <p:xfrm>
          <a:off x="467029" y="5234199"/>
          <a:ext cx="2322823" cy="646695"/>
        </p:xfrm>
        <a:graphic>
          <a:graphicData uri="http://schemas.openxmlformats.org/presentationml/2006/ole">
            <mc:AlternateContent xmlns:mc="http://schemas.openxmlformats.org/markup-compatibility/2006">
              <mc:Choice xmlns:v="urn:schemas-microsoft-com:vml" Requires="v">
                <p:oleObj name="Equation" r:id="rId4" imgW="1675744" imgH="467229" progId="Equation.DSMT4">
                  <p:embed/>
                </p:oleObj>
              </mc:Choice>
              <mc:Fallback>
                <p:oleObj name="Equation" r:id="rId4" imgW="1675744" imgH="467229" progId="Equation.DSMT4">
                  <p:embed/>
                  <p:pic>
                    <p:nvPicPr>
                      <p:cNvPr id="0" name=""/>
                      <p:cNvPicPr/>
                      <p:nvPr/>
                    </p:nvPicPr>
                    <p:blipFill>
                      <a:blip r:embed="rId5"/>
                      <a:stretch>
                        <a:fillRect/>
                      </a:stretch>
                    </p:blipFill>
                    <p:spPr>
                      <a:xfrm>
                        <a:off x="467029" y="5234199"/>
                        <a:ext cx="2322823" cy="646695"/>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70F52063-1795-23CF-EB1D-31E793C9DF1D}"/>
              </a:ext>
            </a:extLst>
          </p:cNvPr>
          <p:cNvSpPr txBox="1"/>
          <p:nvPr/>
        </p:nvSpPr>
        <p:spPr>
          <a:xfrm>
            <a:off x="363793" y="6046389"/>
            <a:ext cx="11495415"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where n</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a:t>
            </a:r>
            <a:r>
              <a:rPr lang="en-US" sz="1600" baseline="-25000">
                <a:effectLst/>
                <a:latin typeface="Calibri" panose="020F0502020204030204" pitchFamily="34" charset="0"/>
                <a:ea typeface="Calibri" panose="020F0502020204030204" pitchFamily="34" charset="0"/>
                <a:cs typeface="Calibri" panose="020F0502020204030204" pitchFamily="34" charset="0"/>
              </a:rPr>
              <a:t>ℓ</a:t>
            </a:r>
            <a:r>
              <a:rPr lang="en-US" sz="1600">
                <a:effectLst/>
                <a:latin typeface="Calibri" panose="020F0502020204030204" pitchFamily="34" charset="0"/>
                <a:ea typeface="Calibri" panose="020F0502020204030204" pitchFamily="34" charset="0"/>
                <a:cs typeface="Times New Roman" panose="02020603050405020304" pitchFamily="18" charset="0"/>
              </a:rPr>
              <a:t> is the number of terms in the leaf (again,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L</a:t>
            </a:r>
            <a:r>
              <a:rPr lang="en-US" sz="1600" baseline="-25000">
                <a:effectLst/>
                <a:latin typeface="Calibri" panose="020F0502020204030204" pitchFamily="34" charset="0"/>
                <a:ea typeface="Calibri" panose="020F0502020204030204" pitchFamily="34" charset="0"/>
                <a:cs typeface="Calibri" panose="020F0502020204030204" pitchFamily="34" charset="0"/>
              </a:rPr>
              <a:t>ℓ</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,j</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 = 0).  Therefore it is just the average of all the residuals in the leaf.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7801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363791" y="818143"/>
            <a:ext cx="1075292" cy="338554"/>
          </a:xfrm>
          <a:prstGeom prst="rect">
            <a:avLst/>
          </a:prstGeom>
          <a:noFill/>
        </p:spPr>
        <p:txBody>
          <a:bodyPr wrap="square" rtlCol="0">
            <a:spAutoFit/>
          </a:bodyPr>
          <a:lstStyle/>
          <a:p>
            <a:r>
              <a:rPr lang="en-US" sz="1600" b="1" i="1">
                <a:solidFill>
                  <a:srgbClr val="0000FF"/>
                </a:solidFill>
              </a:rPr>
              <a:t>1</a:t>
            </a:r>
            <a:r>
              <a:rPr lang="en-US" sz="1600" b="1" i="1" baseline="30000">
                <a:solidFill>
                  <a:srgbClr val="0000FF"/>
                </a:solidFill>
              </a:rPr>
              <a:t>st</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6" name="TextBox 5">
            <a:extLst>
              <a:ext uri="{FF2B5EF4-FFF2-40B4-BE49-F238E27FC236}">
                <a16:creationId xmlns:a16="http://schemas.microsoft.com/office/drawing/2014/main" id="{A83C7D9E-9519-3DB5-8734-530019EB3172}"/>
              </a:ext>
            </a:extLst>
          </p:cNvPr>
          <p:cNvSpPr txBox="1"/>
          <p:nvPr/>
        </p:nvSpPr>
        <p:spPr>
          <a:xfrm>
            <a:off x="363791" y="1156697"/>
            <a:ext cx="11327466" cy="584775"/>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So diagrammatically, we’ll start our decision tree by putting all the data in the root node.  And then we’re looking to categorize the data into categories/leaves.  And I’ve only put labels on the right side of the tree for space considerations.</a:t>
            </a:r>
            <a:endParaRPr lang="en-US" sz="1600"/>
          </a:p>
        </p:txBody>
      </p:sp>
      <p:pic>
        <p:nvPicPr>
          <p:cNvPr id="8" name="Picture 7" descr="A picture containing text, diagram, line, screenshot&#10;&#10;Description automatically generated">
            <a:extLst>
              <a:ext uri="{FF2B5EF4-FFF2-40B4-BE49-F238E27FC236}">
                <a16:creationId xmlns:a16="http://schemas.microsoft.com/office/drawing/2014/main" id="{DE5DCB26-C4C6-F371-4DC6-98EB5B4A7FB4}"/>
              </a:ext>
            </a:extLst>
          </p:cNvPr>
          <p:cNvPicPr>
            <a:picLocks noChangeAspect="1"/>
          </p:cNvPicPr>
          <p:nvPr/>
        </p:nvPicPr>
        <p:blipFill>
          <a:blip r:embed="rId2"/>
          <a:stretch>
            <a:fillRect/>
          </a:stretch>
        </p:blipFill>
        <p:spPr>
          <a:xfrm>
            <a:off x="3978979" y="2081750"/>
            <a:ext cx="7870878" cy="4132439"/>
          </a:xfrm>
          <a:prstGeom prst="rect">
            <a:avLst/>
          </a:prstGeom>
        </p:spPr>
      </p:pic>
      <p:sp>
        <p:nvSpPr>
          <p:cNvPr id="11" name="TextBox 10">
            <a:extLst>
              <a:ext uri="{FF2B5EF4-FFF2-40B4-BE49-F238E27FC236}">
                <a16:creationId xmlns:a16="http://schemas.microsoft.com/office/drawing/2014/main" id="{95BF9AA8-A62A-3927-8BF2-8BC0DB1FC2C6}"/>
              </a:ext>
            </a:extLst>
          </p:cNvPr>
          <p:cNvSpPr txBox="1"/>
          <p:nvPr/>
        </p:nvSpPr>
        <p:spPr>
          <a:xfrm>
            <a:off x="403022" y="2285254"/>
            <a:ext cx="3575957" cy="230832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We will typically use a greedy algorithm to find these leaves, just looking for the split that will maximize the cosine similarity, at each level.  There is a caveat though, whatever split we use one one node, the Cat Boost algorithm mandates that we use the same split on the other node.  Once we’re done, we’ll have a set of predictions for the leaves: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2" name="Object 11">
            <a:extLst>
              <a:ext uri="{FF2B5EF4-FFF2-40B4-BE49-F238E27FC236}">
                <a16:creationId xmlns:a16="http://schemas.microsoft.com/office/drawing/2014/main" id="{A8D625CF-2539-386E-F6DD-0EECA9C95CBF}"/>
              </a:ext>
            </a:extLst>
          </p:cNvPr>
          <p:cNvGraphicFramePr>
            <a:graphicFrameLocks noChangeAspect="1"/>
          </p:cNvGraphicFramePr>
          <p:nvPr>
            <p:extLst>
              <p:ext uri="{D42A27DB-BD31-4B8C-83A1-F6EECF244321}">
                <p14:modId xmlns:p14="http://schemas.microsoft.com/office/powerpoint/2010/main" val="4254415487"/>
              </p:ext>
            </p:extLst>
          </p:nvPr>
        </p:nvGraphicFramePr>
        <p:xfrm>
          <a:off x="480657" y="5917879"/>
          <a:ext cx="5492750" cy="636588"/>
        </p:xfrm>
        <a:graphic>
          <a:graphicData uri="http://schemas.openxmlformats.org/presentationml/2006/ole">
            <mc:AlternateContent xmlns:mc="http://schemas.openxmlformats.org/markup-compatibility/2006">
              <mc:Choice xmlns:v="urn:schemas-microsoft-com:vml" Requires="v">
                <p:oleObj name="Equation" r:id="rId3" imgW="3949560" imgH="457200" progId="Equation.DSMT4">
                  <p:embed/>
                </p:oleObj>
              </mc:Choice>
              <mc:Fallback>
                <p:oleObj name="Equation" r:id="rId3" imgW="3949560" imgH="457200" progId="Equation.DSMT4">
                  <p:embed/>
                  <p:pic>
                    <p:nvPicPr>
                      <p:cNvPr id="0" name=""/>
                      <p:cNvPicPr/>
                      <p:nvPr/>
                    </p:nvPicPr>
                    <p:blipFill>
                      <a:blip r:embed="rId4"/>
                      <a:stretch>
                        <a:fillRect/>
                      </a:stretch>
                    </p:blipFill>
                    <p:spPr>
                      <a:xfrm>
                        <a:off x="480657" y="5917879"/>
                        <a:ext cx="5492750" cy="63658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04963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363793" y="1063017"/>
            <a:ext cx="1543666" cy="338554"/>
          </a:xfrm>
          <a:prstGeom prst="rect">
            <a:avLst/>
          </a:prstGeom>
          <a:noFill/>
        </p:spPr>
        <p:txBody>
          <a:bodyPr wrap="square" rtlCol="0">
            <a:spAutoFit/>
          </a:bodyPr>
          <a:lstStyle/>
          <a:p>
            <a:r>
              <a:rPr lang="en-US" sz="1600" b="1" i="1">
                <a:solidFill>
                  <a:srgbClr val="0000FF"/>
                </a:solidFill>
              </a:rPr>
              <a:t>2</a:t>
            </a:r>
            <a:r>
              <a:rPr lang="en-US" sz="1600" b="1" i="1" baseline="30000">
                <a:solidFill>
                  <a:srgbClr val="0000FF"/>
                </a:solidFill>
              </a:rPr>
              <a:t>nd</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363792" y="1407587"/>
            <a:ext cx="11375924" cy="830997"/>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Second tree is done similarly.  So we’ll look for an increment,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that we can add to our present prediction,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to get a new prediction: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 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(1)</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f</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We again start by randomizing the rows, and re-encode.  Then we will split the data into leaves, L, maximizing the cosine similarity at each level.</a:t>
            </a:r>
          </a:p>
        </p:txBody>
      </p:sp>
      <p:sp>
        <p:nvSpPr>
          <p:cNvPr id="14" name="TextBox 13">
            <a:extLst>
              <a:ext uri="{FF2B5EF4-FFF2-40B4-BE49-F238E27FC236}">
                <a16:creationId xmlns:a16="http://schemas.microsoft.com/office/drawing/2014/main" id="{AFDF2F08-F5DE-E17F-315F-66BDDF02FA56}"/>
              </a:ext>
            </a:extLst>
          </p:cNvPr>
          <p:cNvSpPr txBox="1"/>
          <p:nvPr/>
        </p:nvSpPr>
        <p:spPr>
          <a:xfrm>
            <a:off x="363792" y="3397837"/>
            <a:ext cx="2322823"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And the leave output is: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5" name="Object 14">
            <a:extLst>
              <a:ext uri="{FF2B5EF4-FFF2-40B4-BE49-F238E27FC236}">
                <a16:creationId xmlns:a16="http://schemas.microsoft.com/office/drawing/2014/main" id="{8A878D35-3847-4ACF-BEE3-5E95F2A37D09}"/>
              </a:ext>
            </a:extLst>
          </p:cNvPr>
          <p:cNvGraphicFramePr>
            <a:graphicFrameLocks noChangeAspect="1"/>
          </p:cNvGraphicFramePr>
          <p:nvPr>
            <p:extLst>
              <p:ext uri="{D42A27DB-BD31-4B8C-83A1-F6EECF244321}">
                <p14:modId xmlns:p14="http://schemas.microsoft.com/office/powerpoint/2010/main" val="1875156672"/>
              </p:ext>
            </p:extLst>
          </p:nvPr>
        </p:nvGraphicFramePr>
        <p:xfrm>
          <a:off x="458788" y="3963988"/>
          <a:ext cx="2339975" cy="615950"/>
        </p:xfrm>
        <a:graphic>
          <a:graphicData uri="http://schemas.openxmlformats.org/presentationml/2006/ole">
            <mc:AlternateContent xmlns:mc="http://schemas.openxmlformats.org/markup-compatibility/2006">
              <mc:Choice xmlns:v="urn:schemas-microsoft-com:vml" Requires="v">
                <p:oleObj name="Equation" r:id="rId2" imgW="1688760" imgH="444240" progId="Equation.DSMT4">
                  <p:embed/>
                </p:oleObj>
              </mc:Choice>
              <mc:Fallback>
                <p:oleObj name="Equation" r:id="rId2" imgW="1688760" imgH="444240" progId="Equation.DSMT4">
                  <p:embed/>
                  <p:pic>
                    <p:nvPicPr>
                      <p:cNvPr id="15" name="Object 14">
                        <a:extLst>
                          <a:ext uri="{FF2B5EF4-FFF2-40B4-BE49-F238E27FC236}">
                            <a16:creationId xmlns:a16="http://schemas.microsoft.com/office/drawing/2014/main" id="{8A878D35-3847-4ACF-BEE3-5E95F2A37D09}"/>
                          </a:ext>
                        </a:extLst>
                      </p:cNvPr>
                      <p:cNvPicPr/>
                      <p:nvPr/>
                    </p:nvPicPr>
                    <p:blipFill>
                      <a:blip r:embed="rId3"/>
                      <a:stretch>
                        <a:fillRect/>
                      </a:stretch>
                    </p:blipFill>
                    <p:spPr>
                      <a:xfrm>
                        <a:off x="458788" y="3963988"/>
                        <a:ext cx="2339975" cy="615950"/>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34E55305-44B6-F1DF-D586-DDC7695B86BA}"/>
              </a:ext>
            </a:extLst>
          </p:cNvPr>
          <p:cNvGraphicFramePr>
            <a:graphicFrameLocks noChangeAspect="1"/>
          </p:cNvGraphicFramePr>
          <p:nvPr>
            <p:extLst>
              <p:ext uri="{D42A27DB-BD31-4B8C-83A1-F6EECF244321}">
                <p14:modId xmlns:p14="http://schemas.microsoft.com/office/powerpoint/2010/main" val="496206766"/>
              </p:ext>
            </p:extLst>
          </p:nvPr>
        </p:nvGraphicFramePr>
        <p:xfrm>
          <a:off x="467029" y="2447111"/>
          <a:ext cx="6549591" cy="665624"/>
        </p:xfrm>
        <a:graphic>
          <a:graphicData uri="http://schemas.openxmlformats.org/presentationml/2006/ole">
            <mc:AlternateContent xmlns:mc="http://schemas.openxmlformats.org/markup-compatibility/2006">
              <mc:Choice xmlns:v="urn:schemas-microsoft-com:vml" Requires="v">
                <p:oleObj name="Equation" r:id="rId4" imgW="5264722" imgH="534285" progId="Equation.DSMT4">
                  <p:embed/>
                </p:oleObj>
              </mc:Choice>
              <mc:Fallback>
                <p:oleObj name="Equation" r:id="rId4" imgW="5264722" imgH="534285" progId="Equation.DSMT4">
                  <p:embed/>
                  <p:pic>
                    <p:nvPicPr>
                      <p:cNvPr id="0" name=""/>
                      <p:cNvPicPr/>
                      <p:nvPr/>
                    </p:nvPicPr>
                    <p:blipFill>
                      <a:blip r:embed="rId5"/>
                      <a:stretch>
                        <a:fillRect/>
                      </a:stretch>
                    </p:blipFill>
                    <p:spPr>
                      <a:xfrm>
                        <a:off x="467029" y="2447111"/>
                        <a:ext cx="6549591" cy="665624"/>
                      </a:xfrm>
                      <a:prstGeom prst="rect">
                        <a:avLst/>
                      </a:prstGeom>
                    </p:spPr>
                  </p:pic>
                </p:oleObj>
              </mc:Fallback>
            </mc:AlternateContent>
          </a:graphicData>
        </a:graphic>
      </p:graphicFrame>
    </p:spTree>
    <p:extLst>
      <p:ext uri="{BB962C8B-B14F-4D97-AF65-F5344CB8AC3E}">
        <p14:creationId xmlns:p14="http://schemas.microsoft.com/office/powerpoint/2010/main" val="45265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363791" y="818143"/>
            <a:ext cx="1075292" cy="338554"/>
          </a:xfrm>
          <a:prstGeom prst="rect">
            <a:avLst/>
          </a:prstGeom>
          <a:noFill/>
        </p:spPr>
        <p:txBody>
          <a:bodyPr wrap="square" rtlCol="0">
            <a:spAutoFit/>
          </a:bodyPr>
          <a:lstStyle/>
          <a:p>
            <a:r>
              <a:rPr lang="en-US" sz="1600" b="1" i="1">
                <a:solidFill>
                  <a:srgbClr val="0000FF"/>
                </a:solidFill>
              </a:rPr>
              <a:t>2</a:t>
            </a:r>
            <a:r>
              <a:rPr lang="en-US" sz="1600" b="1" i="1" baseline="30000">
                <a:solidFill>
                  <a:srgbClr val="0000FF"/>
                </a:solidFill>
              </a:rPr>
              <a:t>nd</a:t>
            </a:r>
            <a:r>
              <a:rPr lang="en-US" sz="1600" b="1" i="1">
                <a:solidFill>
                  <a:srgbClr val="0000FF"/>
                </a:solidFill>
              </a:rPr>
              <a:t> Tree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6" name="TextBox 5">
            <a:extLst>
              <a:ext uri="{FF2B5EF4-FFF2-40B4-BE49-F238E27FC236}">
                <a16:creationId xmlns:a16="http://schemas.microsoft.com/office/drawing/2014/main" id="{A83C7D9E-9519-3DB5-8734-530019EB3172}"/>
              </a:ext>
            </a:extLst>
          </p:cNvPr>
          <p:cNvSpPr txBox="1"/>
          <p:nvPr/>
        </p:nvSpPr>
        <p:spPr>
          <a:xfrm>
            <a:off x="363791" y="1156697"/>
            <a:ext cx="11327466" cy="584775"/>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So diagrammatically, we’ll start our decision tree by putting all the data in the root node.  And then we’re looking to categorize the data into categories/leaves.  And I’ve only put labels on the right side of the tree for space considerations.</a:t>
            </a:r>
            <a:endParaRPr lang="en-US" sz="1600"/>
          </a:p>
        </p:txBody>
      </p:sp>
      <p:sp>
        <p:nvSpPr>
          <p:cNvPr id="11" name="TextBox 10">
            <a:extLst>
              <a:ext uri="{FF2B5EF4-FFF2-40B4-BE49-F238E27FC236}">
                <a16:creationId xmlns:a16="http://schemas.microsoft.com/office/drawing/2014/main" id="{95BF9AA8-A62A-3927-8BF2-8BC0DB1FC2C6}"/>
              </a:ext>
            </a:extLst>
          </p:cNvPr>
          <p:cNvSpPr txBox="1"/>
          <p:nvPr/>
        </p:nvSpPr>
        <p:spPr>
          <a:xfrm>
            <a:off x="403022" y="2285254"/>
            <a:ext cx="3575957" cy="230832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We will typically use a greedy algorithm to find these leaves, just looking for the split that will maximize the cosine similarity, at each level.  There is a caveat though, whatever split we use one one node, the Cat Boost algorithm mandates that we use the same split on the other node.  Once we’re done, we’ll have a set of predictions for the leaves: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2" name="Object 11">
            <a:extLst>
              <a:ext uri="{FF2B5EF4-FFF2-40B4-BE49-F238E27FC236}">
                <a16:creationId xmlns:a16="http://schemas.microsoft.com/office/drawing/2014/main" id="{A8D625CF-2539-386E-F6DD-0EECA9C95CBF}"/>
              </a:ext>
            </a:extLst>
          </p:cNvPr>
          <p:cNvGraphicFramePr>
            <a:graphicFrameLocks noChangeAspect="1"/>
          </p:cNvGraphicFramePr>
          <p:nvPr>
            <p:extLst>
              <p:ext uri="{D42A27DB-BD31-4B8C-83A1-F6EECF244321}">
                <p14:modId xmlns:p14="http://schemas.microsoft.com/office/powerpoint/2010/main" val="288206103"/>
              </p:ext>
            </p:extLst>
          </p:nvPr>
        </p:nvGraphicFramePr>
        <p:xfrm>
          <a:off x="463550" y="5918200"/>
          <a:ext cx="5527675" cy="636588"/>
        </p:xfrm>
        <a:graphic>
          <a:graphicData uri="http://schemas.openxmlformats.org/presentationml/2006/ole">
            <mc:AlternateContent xmlns:mc="http://schemas.openxmlformats.org/markup-compatibility/2006">
              <mc:Choice xmlns:v="urn:schemas-microsoft-com:vml" Requires="v">
                <p:oleObj name="Equation" r:id="rId2" imgW="3974760" imgH="457200" progId="Equation.DSMT4">
                  <p:embed/>
                </p:oleObj>
              </mc:Choice>
              <mc:Fallback>
                <p:oleObj name="Equation" r:id="rId2" imgW="3974760" imgH="457200" progId="Equation.DSMT4">
                  <p:embed/>
                  <p:pic>
                    <p:nvPicPr>
                      <p:cNvPr id="12" name="Object 11">
                        <a:extLst>
                          <a:ext uri="{FF2B5EF4-FFF2-40B4-BE49-F238E27FC236}">
                            <a16:creationId xmlns:a16="http://schemas.microsoft.com/office/drawing/2014/main" id="{A8D625CF-2539-386E-F6DD-0EECA9C95CBF}"/>
                          </a:ext>
                        </a:extLst>
                      </p:cNvPr>
                      <p:cNvPicPr/>
                      <p:nvPr/>
                    </p:nvPicPr>
                    <p:blipFill>
                      <a:blip r:embed="rId3"/>
                      <a:stretch>
                        <a:fillRect/>
                      </a:stretch>
                    </p:blipFill>
                    <p:spPr>
                      <a:xfrm>
                        <a:off x="463550" y="5918200"/>
                        <a:ext cx="5527675" cy="636588"/>
                      </a:xfrm>
                      <a:prstGeom prst="rect">
                        <a:avLst/>
                      </a:prstGeom>
                      <a:solidFill>
                        <a:srgbClr val="CCFFCC"/>
                      </a:solidFill>
                    </p:spPr>
                  </p:pic>
                </p:oleObj>
              </mc:Fallback>
            </mc:AlternateContent>
          </a:graphicData>
        </a:graphic>
      </p:graphicFrame>
      <p:pic>
        <p:nvPicPr>
          <p:cNvPr id="3" name="Picture 2" descr="A picture containing text, diagram, screenshot, line&#10;&#10;Description automatically generated">
            <a:extLst>
              <a:ext uri="{FF2B5EF4-FFF2-40B4-BE49-F238E27FC236}">
                <a16:creationId xmlns:a16="http://schemas.microsoft.com/office/drawing/2014/main" id="{B9B5C4AB-2D05-AE35-E0E5-5F32214E17BF}"/>
              </a:ext>
            </a:extLst>
          </p:cNvPr>
          <p:cNvPicPr>
            <a:picLocks noChangeAspect="1"/>
          </p:cNvPicPr>
          <p:nvPr/>
        </p:nvPicPr>
        <p:blipFill>
          <a:blip r:embed="rId4"/>
          <a:stretch>
            <a:fillRect/>
          </a:stretch>
        </p:blipFill>
        <p:spPr>
          <a:xfrm>
            <a:off x="4410690" y="2003545"/>
            <a:ext cx="7196592" cy="3766523"/>
          </a:xfrm>
          <a:prstGeom prst="rect">
            <a:avLst/>
          </a:prstGeom>
        </p:spPr>
      </p:pic>
    </p:spTree>
    <p:extLst>
      <p:ext uri="{BB962C8B-B14F-4D97-AF65-F5344CB8AC3E}">
        <p14:creationId xmlns:p14="http://schemas.microsoft.com/office/powerpoint/2010/main" val="1016278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224980" y="90426"/>
            <a:ext cx="478830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C000"/>
                </a:solidFill>
                <a:effectLst/>
                <a:uLnTx/>
                <a:uFillTx/>
                <a:latin typeface="Calibri" panose="020F0502020204030204"/>
                <a:ea typeface="+mn-ea"/>
                <a:cs typeface="+mn-cs"/>
              </a:rPr>
              <a:t>Decision Trees: Regression</a:t>
            </a:r>
          </a:p>
        </p:txBody>
      </p:sp>
      <p:pic>
        <p:nvPicPr>
          <p:cNvPr id="34" name="Picture 33">
            <a:extLst>
              <a:ext uri="{FF2B5EF4-FFF2-40B4-BE49-F238E27FC236}">
                <a16:creationId xmlns:a16="http://schemas.microsoft.com/office/drawing/2014/main" id="{A4B504A6-0E1F-9920-6D9F-899BD7B366F6}"/>
              </a:ext>
            </a:extLst>
          </p:cNvPr>
          <p:cNvPicPr>
            <a:picLocks noChangeAspect="1"/>
          </p:cNvPicPr>
          <p:nvPr/>
        </p:nvPicPr>
        <p:blipFill>
          <a:blip r:embed="rId2"/>
          <a:stretch>
            <a:fillRect/>
          </a:stretch>
        </p:blipFill>
        <p:spPr>
          <a:xfrm>
            <a:off x="7400818" y="1045419"/>
            <a:ext cx="4538612" cy="1400587"/>
          </a:xfrm>
          <a:prstGeom prst="rect">
            <a:avLst/>
          </a:prstGeom>
        </p:spPr>
      </p:pic>
      <p:sp>
        <p:nvSpPr>
          <p:cNvPr id="35" name="TextBox 34">
            <a:extLst>
              <a:ext uri="{FF2B5EF4-FFF2-40B4-BE49-F238E27FC236}">
                <a16:creationId xmlns:a16="http://schemas.microsoft.com/office/drawing/2014/main" id="{E4A6071A-2B0B-7879-810F-BBD6653E5738}"/>
              </a:ext>
            </a:extLst>
          </p:cNvPr>
          <p:cNvSpPr txBox="1"/>
          <p:nvPr/>
        </p:nvSpPr>
        <p:spPr>
          <a:xfrm>
            <a:off x="125016" y="985794"/>
            <a:ext cx="6079139" cy="338554"/>
          </a:xfrm>
          <a:prstGeom prst="rect">
            <a:avLst/>
          </a:prstGeom>
          <a:noFill/>
        </p:spPr>
        <p:txBody>
          <a:bodyPr wrap="square" rtlCol="0">
            <a:spAutoFit/>
          </a:bodyPr>
          <a:lstStyle/>
          <a:p>
            <a:r>
              <a:rPr lang="en-US" sz="1600"/>
              <a:t>Let’s consider our example data set.  We’ll start by calculating SSE</a:t>
            </a:r>
            <a:r>
              <a:rPr lang="en-US" sz="1600" baseline="-25000"/>
              <a:t>m</a:t>
            </a:r>
            <a:r>
              <a:rPr lang="en-US" sz="1600"/>
              <a:t>(E).   </a:t>
            </a:r>
          </a:p>
        </p:txBody>
      </p:sp>
      <p:graphicFrame>
        <p:nvGraphicFramePr>
          <p:cNvPr id="47" name="Object 46">
            <a:extLst>
              <a:ext uri="{FF2B5EF4-FFF2-40B4-BE49-F238E27FC236}">
                <a16:creationId xmlns:a16="http://schemas.microsoft.com/office/drawing/2014/main" id="{AAFA51F4-4941-D5A0-8AD5-DE9203156295}"/>
              </a:ext>
            </a:extLst>
          </p:cNvPr>
          <p:cNvGraphicFramePr>
            <a:graphicFrameLocks noChangeAspect="1"/>
          </p:cNvGraphicFramePr>
          <p:nvPr>
            <p:extLst>
              <p:ext uri="{D42A27DB-BD31-4B8C-83A1-F6EECF244321}">
                <p14:modId xmlns:p14="http://schemas.microsoft.com/office/powerpoint/2010/main" val="1169594794"/>
              </p:ext>
            </p:extLst>
          </p:nvPr>
        </p:nvGraphicFramePr>
        <p:xfrm>
          <a:off x="252570" y="3787502"/>
          <a:ext cx="6806991" cy="1178495"/>
        </p:xfrm>
        <a:graphic>
          <a:graphicData uri="http://schemas.openxmlformats.org/presentationml/2006/ole">
            <mc:AlternateContent xmlns:mc="http://schemas.openxmlformats.org/markup-compatibility/2006">
              <mc:Choice xmlns:v="urn:schemas-microsoft-com:vml" Requires="v">
                <p:oleObj name="Equation" r:id="rId3" imgW="5731425" imgH="992140" progId="Equation.DSMT4">
                  <p:embed/>
                </p:oleObj>
              </mc:Choice>
              <mc:Fallback>
                <p:oleObj name="Equation" r:id="rId3" imgW="5731425" imgH="992140" progId="Equation.DSMT4">
                  <p:embed/>
                  <p:pic>
                    <p:nvPicPr>
                      <p:cNvPr id="0" name=""/>
                      <p:cNvPicPr/>
                      <p:nvPr/>
                    </p:nvPicPr>
                    <p:blipFill>
                      <a:blip r:embed="rId4"/>
                      <a:stretch>
                        <a:fillRect/>
                      </a:stretch>
                    </p:blipFill>
                    <p:spPr>
                      <a:xfrm>
                        <a:off x="252570" y="3787502"/>
                        <a:ext cx="6806991" cy="1178495"/>
                      </a:xfrm>
                      <a:prstGeom prst="rect">
                        <a:avLst/>
                      </a:prstGeom>
                    </p:spPr>
                  </p:pic>
                </p:oleObj>
              </mc:Fallback>
            </mc:AlternateContent>
          </a:graphicData>
        </a:graphic>
      </p:graphicFrame>
      <p:sp>
        <p:nvSpPr>
          <p:cNvPr id="48" name="TextBox 47">
            <a:extLst>
              <a:ext uri="{FF2B5EF4-FFF2-40B4-BE49-F238E27FC236}">
                <a16:creationId xmlns:a16="http://schemas.microsoft.com/office/drawing/2014/main" id="{48399C46-B5B8-1FA7-EC17-91A4CE961E68}"/>
              </a:ext>
            </a:extLst>
          </p:cNvPr>
          <p:cNvSpPr txBox="1"/>
          <p:nvPr/>
        </p:nvSpPr>
        <p:spPr>
          <a:xfrm>
            <a:off x="121366" y="5132176"/>
            <a:ext cx="7141023" cy="584775"/>
          </a:xfrm>
          <a:prstGeom prst="rect">
            <a:avLst/>
          </a:prstGeom>
          <a:noFill/>
        </p:spPr>
        <p:txBody>
          <a:bodyPr wrap="square" rtlCol="0">
            <a:spAutoFit/>
          </a:bodyPr>
          <a:lstStyle/>
          <a:p>
            <a:r>
              <a:rPr lang="en-US" sz="1600"/>
              <a:t>and then we’d calculate SSE</a:t>
            </a:r>
            <a:r>
              <a:rPr lang="en-US" sz="1600" baseline="-25000"/>
              <a:t>m</a:t>
            </a:r>
            <a:r>
              <a:rPr lang="en-US" sz="1600"/>
              <a:t>(E|Sex) = 4976.  Clearly separating by Age = 49 has the lowest SSE</a:t>
            </a:r>
            <a:r>
              <a:rPr lang="en-US" sz="1600" baseline="-25000"/>
              <a:t>m</a:t>
            </a:r>
            <a:r>
              <a:rPr lang="en-US" sz="1600"/>
              <a:t> and therefore highest IG.  And when we do that, our Decision Tree is:</a:t>
            </a:r>
          </a:p>
        </p:txBody>
      </p:sp>
      <p:pic>
        <p:nvPicPr>
          <p:cNvPr id="49" name="Picture 48">
            <a:extLst>
              <a:ext uri="{FF2B5EF4-FFF2-40B4-BE49-F238E27FC236}">
                <a16:creationId xmlns:a16="http://schemas.microsoft.com/office/drawing/2014/main" id="{57F65F18-7A84-F618-091F-7F66E02A076F}"/>
              </a:ext>
            </a:extLst>
          </p:cNvPr>
          <p:cNvPicPr>
            <a:picLocks noChangeAspect="1"/>
          </p:cNvPicPr>
          <p:nvPr/>
        </p:nvPicPr>
        <p:blipFill>
          <a:blip r:embed="rId5"/>
          <a:stretch>
            <a:fillRect/>
          </a:stretch>
        </p:blipFill>
        <p:spPr>
          <a:xfrm>
            <a:off x="7400817" y="3273394"/>
            <a:ext cx="4538611" cy="1439287"/>
          </a:xfrm>
          <a:prstGeom prst="rect">
            <a:avLst/>
          </a:prstGeom>
        </p:spPr>
      </p:pic>
      <p:sp>
        <p:nvSpPr>
          <p:cNvPr id="51" name="TextBox 50">
            <a:extLst>
              <a:ext uri="{FF2B5EF4-FFF2-40B4-BE49-F238E27FC236}">
                <a16:creationId xmlns:a16="http://schemas.microsoft.com/office/drawing/2014/main" id="{6D419B5D-E458-2EE7-D7B9-FF593DC6FB60}"/>
              </a:ext>
            </a:extLst>
          </p:cNvPr>
          <p:cNvSpPr txBox="1"/>
          <p:nvPr/>
        </p:nvSpPr>
        <p:spPr>
          <a:xfrm>
            <a:off x="121366" y="5781323"/>
            <a:ext cx="6695771" cy="830997"/>
          </a:xfrm>
          <a:prstGeom prst="rect">
            <a:avLst/>
          </a:prstGeom>
          <a:noFill/>
        </p:spPr>
        <p:txBody>
          <a:bodyPr wrap="square" rtlCol="0">
            <a:spAutoFit/>
          </a:bodyPr>
          <a:lstStyle/>
          <a:p>
            <a:r>
              <a:rPr lang="en-US" sz="1600"/>
              <a:t>and we wouldn’t split the green leaves by dosage or sex, because we’ve already reached our 2-element minimum on group membership.  We could if we wanted to, but then we’d probably be overfitting the data.  </a:t>
            </a:r>
          </a:p>
        </p:txBody>
      </p:sp>
      <p:graphicFrame>
        <p:nvGraphicFramePr>
          <p:cNvPr id="2" name="Object 1">
            <a:extLst>
              <a:ext uri="{FF2B5EF4-FFF2-40B4-BE49-F238E27FC236}">
                <a16:creationId xmlns:a16="http://schemas.microsoft.com/office/drawing/2014/main" id="{E0E1F828-7C87-FDCF-A179-8E6907F03098}"/>
              </a:ext>
            </a:extLst>
          </p:cNvPr>
          <p:cNvGraphicFramePr>
            <a:graphicFrameLocks noChangeAspect="1"/>
          </p:cNvGraphicFramePr>
          <p:nvPr>
            <p:extLst>
              <p:ext uri="{D42A27DB-BD31-4B8C-83A1-F6EECF244321}">
                <p14:modId xmlns:p14="http://schemas.microsoft.com/office/powerpoint/2010/main" val="590316686"/>
              </p:ext>
            </p:extLst>
          </p:nvPr>
        </p:nvGraphicFramePr>
        <p:xfrm>
          <a:off x="252570" y="1403511"/>
          <a:ext cx="6708669" cy="544253"/>
        </p:xfrm>
        <a:graphic>
          <a:graphicData uri="http://schemas.openxmlformats.org/presentationml/2006/ole">
            <mc:AlternateContent xmlns:mc="http://schemas.openxmlformats.org/markup-compatibility/2006">
              <mc:Choice xmlns:v="urn:schemas-microsoft-com:vml" Requires="v">
                <p:oleObj name="Equation" r:id="rId6" imgW="5636069" imgH="457855" progId="Equation.DSMT4">
                  <p:embed/>
                </p:oleObj>
              </mc:Choice>
              <mc:Fallback>
                <p:oleObj name="Equation" r:id="rId6" imgW="5636069" imgH="457855" progId="Equation.DSMT4">
                  <p:embed/>
                  <p:pic>
                    <p:nvPicPr>
                      <p:cNvPr id="0" name=""/>
                      <p:cNvPicPr/>
                      <p:nvPr/>
                    </p:nvPicPr>
                    <p:blipFill>
                      <a:blip r:embed="rId7"/>
                      <a:stretch>
                        <a:fillRect/>
                      </a:stretch>
                    </p:blipFill>
                    <p:spPr>
                      <a:xfrm>
                        <a:off x="252570" y="1403511"/>
                        <a:ext cx="6708669" cy="544253"/>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AA614FBC-3911-6FAB-5824-09E2F30A97FB}"/>
              </a:ext>
            </a:extLst>
          </p:cNvPr>
          <p:cNvSpPr txBox="1"/>
          <p:nvPr/>
        </p:nvSpPr>
        <p:spPr>
          <a:xfrm>
            <a:off x="125015" y="2065719"/>
            <a:ext cx="7275802" cy="1569660"/>
          </a:xfrm>
          <a:prstGeom prst="rect">
            <a:avLst/>
          </a:prstGeom>
          <a:noFill/>
        </p:spPr>
        <p:txBody>
          <a:bodyPr wrap="square">
            <a:spAutoFit/>
          </a:bodyPr>
          <a:lstStyle/>
          <a:p>
            <a:r>
              <a:rPr lang="en-US" sz="1600"/>
              <a:t>Then we want to split the root by either D, A, or S.  We’ll calculate SSE</a:t>
            </a:r>
            <a:r>
              <a:rPr lang="en-US" sz="1600" baseline="-25000"/>
              <a:t>m</a:t>
            </a:r>
            <a:r>
              <a:rPr lang="en-US" sz="1600"/>
              <a:t>(E|D).  We have to split the dosage into two categories, those less than a critical dosage, and those greater than a critical dosage.  Our critical dosage possibilities are, making sure we have at least two elements in a group: 15, 22.5.  Turns out the D = 15 is best, and SSE</a:t>
            </a:r>
            <a:r>
              <a:rPr lang="en-US" sz="1600" baseline="-25000"/>
              <a:t>m</a:t>
            </a:r>
            <a:r>
              <a:rPr lang="en-US" sz="1600"/>
              <a:t>(E|D=15) = 4136.  Then we’d compare this to Age.  Turns out separating by critical Age = 49 works best, and we find SSE</a:t>
            </a:r>
            <a:r>
              <a:rPr lang="en-US" sz="1600" baseline="-25000"/>
              <a:t>m</a:t>
            </a:r>
            <a:r>
              <a:rPr lang="en-US" sz="1600"/>
              <a:t>(E|A=49) = 1493.  For instance,</a:t>
            </a:r>
          </a:p>
        </p:txBody>
      </p:sp>
      <p:pic>
        <p:nvPicPr>
          <p:cNvPr id="7" name="Picture 6" descr="Diagram&#10;&#10;Description automatically generated">
            <a:extLst>
              <a:ext uri="{FF2B5EF4-FFF2-40B4-BE49-F238E27FC236}">
                <a16:creationId xmlns:a16="http://schemas.microsoft.com/office/drawing/2014/main" id="{83994F27-5BED-446B-1F6A-42874447D0BD}"/>
              </a:ext>
            </a:extLst>
          </p:cNvPr>
          <p:cNvPicPr>
            <a:picLocks noChangeAspect="1"/>
          </p:cNvPicPr>
          <p:nvPr/>
        </p:nvPicPr>
        <p:blipFill>
          <a:blip r:embed="rId8"/>
          <a:stretch>
            <a:fillRect/>
          </a:stretch>
        </p:blipFill>
        <p:spPr>
          <a:xfrm>
            <a:off x="7400818" y="5005579"/>
            <a:ext cx="3060705" cy="1608968"/>
          </a:xfrm>
          <a:prstGeom prst="rect">
            <a:avLst/>
          </a:prstGeom>
        </p:spPr>
      </p:pic>
    </p:spTree>
    <p:extLst>
      <p:ext uri="{BB962C8B-B14F-4D97-AF65-F5344CB8AC3E}">
        <p14:creationId xmlns:p14="http://schemas.microsoft.com/office/powerpoint/2010/main" val="127601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363793" y="1119001"/>
            <a:ext cx="1543666" cy="338554"/>
          </a:xfrm>
          <a:prstGeom prst="rect">
            <a:avLst/>
          </a:prstGeom>
          <a:noFill/>
        </p:spPr>
        <p:txBody>
          <a:bodyPr wrap="square" rtlCol="0">
            <a:spAutoFit/>
          </a:bodyPr>
          <a:lstStyle/>
          <a:p>
            <a:r>
              <a:rPr lang="en-US" sz="1600" b="1" i="1">
                <a:solidFill>
                  <a:srgbClr val="0000FF"/>
                </a:solidFill>
              </a:rPr>
              <a:t>Predictions</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354461" y="1416916"/>
            <a:ext cx="10235784" cy="584775"/>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To make predictions on testing data, we need to know how to encode the testing row’s category.  Turns out we continue to use the same formula as before.  We mentally append the row to the training data, and use the formula,</a:t>
            </a:r>
          </a:p>
        </p:txBody>
      </p:sp>
      <p:graphicFrame>
        <p:nvGraphicFramePr>
          <p:cNvPr id="6" name="Object 5">
            <a:extLst>
              <a:ext uri="{FF2B5EF4-FFF2-40B4-BE49-F238E27FC236}">
                <a16:creationId xmlns:a16="http://schemas.microsoft.com/office/drawing/2014/main" id="{F205C4A3-836B-B5F0-A777-56B3FEF3CB3C}"/>
              </a:ext>
            </a:extLst>
          </p:cNvPr>
          <p:cNvGraphicFramePr>
            <a:graphicFrameLocks noChangeAspect="1"/>
          </p:cNvGraphicFramePr>
          <p:nvPr>
            <p:extLst>
              <p:ext uri="{D42A27DB-BD31-4B8C-83A1-F6EECF244321}">
                <p14:modId xmlns:p14="http://schemas.microsoft.com/office/powerpoint/2010/main" val="2165687198"/>
              </p:ext>
            </p:extLst>
          </p:nvPr>
        </p:nvGraphicFramePr>
        <p:xfrm>
          <a:off x="454091" y="2233582"/>
          <a:ext cx="2307771" cy="577544"/>
        </p:xfrm>
        <a:graphic>
          <a:graphicData uri="http://schemas.openxmlformats.org/presentationml/2006/ole">
            <mc:AlternateContent xmlns:mc="http://schemas.openxmlformats.org/markup-compatibility/2006">
              <mc:Choice xmlns:v="urn:schemas-microsoft-com:vml" Requires="v">
                <p:oleObj name="Equation" r:id="rId2" imgW="1523174" imgH="381426" progId="Equation.DSMT4">
                  <p:embed/>
                </p:oleObj>
              </mc:Choice>
              <mc:Fallback>
                <p:oleObj name="Equation" r:id="rId2" imgW="1523174" imgH="381426" progId="Equation.DSMT4">
                  <p:embed/>
                  <p:pic>
                    <p:nvPicPr>
                      <p:cNvPr id="0" name=""/>
                      <p:cNvPicPr/>
                      <p:nvPr/>
                    </p:nvPicPr>
                    <p:blipFill>
                      <a:blip r:embed="rId3"/>
                      <a:stretch>
                        <a:fillRect/>
                      </a:stretch>
                    </p:blipFill>
                    <p:spPr>
                      <a:xfrm>
                        <a:off x="454091" y="2233582"/>
                        <a:ext cx="2307771" cy="577544"/>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C516DAB7-A347-6F77-EE65-26FE8E4192A9}"/>
              </a:ext>
            </a:extLst>
          </p:cNvPr>
          <p:cNvSpPr txBox="1"/>
          <p:nvPr/>
        </p:nvSpPr>
        <p:spPr>
          <a:xfrm>
            <a:off x="363793" y="3043017"/>
            <a:ext cx="10776958" cy="584775"/>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Note that the encoding of the testing row will have nothing to do with the testing row itself, only with the training data.  But it also has nothing to do with the </a:t>
            </a:r>
            <a:r>
              <a:rPr lang="en-US" sz="1600" i="1">
                <a:effectLst/>
                <a:latin typeface="Calibri" panose="020F0502020204030204" pitchFamily="34" charset="0"/>
                <a:ea typeface="Calibri" panose="020F0502020204030204" pitchFamily="34" charset="0"/>
                <a:cs typeface="Times New Roman" panose="02020603050405020304" pitchFamily="18" charset="0"/>
              </a:rPr>
              <a:t>order</a:t>
            </a:r>
            <a:r>
              <a:rPr lang="en-US" sz="1600">
                <a:effectLst/>
                <a:latin typeface="Calibri" panose="020F0502020204030204" pitchFamily="34" charset="0"/>
                <a:ea typeface="Calibri" panose="020F0502020204030204" pitchFamily="34" charset="0"/>
                <a:cs typeface="Times New Roman" panose="02020603050405020304" pitchFamily="18" charset="0"/>
              </a:rPr>
              <a:t> of rows in the training data, as we’ll get the same result regardless.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89939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9A8FEC-0C5D-A29B-73F8-59888F63F925}"/>
              </a:ext>
            </a:extLst>
          </p:cNvPr>
          <p:cNvSpPr txBox="1"/>
          <p:nvPr/>
        </p:nvSpPr>
        <p:spPr>
          <a:xfrm>
            <a:off x="363793" y="951049"/>
            <a:ext cx="1543666" cy="338554"/>
          </a:xfrm>
          <a:prstGeom prst="rect">
            <a:avLst/>
          </a:prstGeom>
          <a:noFill/>
        </p:spPr>
        <p:txBody>
          <a:bodyPr wrap="square" rtlCol="0">
            <a:spAutoFit/>
          </a:bodyPr>
          <a:lstStyle/>
          <a:p>
            <a:r>
              <a:rPr lang="en-US" sz="1600" b="1" i="1"/>
              <a:t>Example</a:t>
            </a:r>
          </a:p>
        </p:txBody>
      </p:sp>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12" name="TextBox 11">
            <a:extLst>
              <a:ext uri="{FF2B5EF4-FFF2-40B4-BE49-F238E27FC236}">
                <a16:creationId xmlns:a16="http://schemas.microsoft.com/office/drawing/2014/main" id="{337D8D2E-514E-BA2A-8EF6-E2578D04F099}"/>
              </a:ext>
            </a:extLst>
          </p:cNvPr>
          <p:cNvSpPr txBox="1"/>
          <p:nvPr/>
        </p:nvSpPr>
        <p:spPr>
          <a:xfrm>
            <a:off x="354461" y="1248964"/>
            <a:ext cx="1543666"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So consider:</a:t>
            </a:r>
          </a:p>
        </p:txBody>
      </p:sp>
      <p:pic>
        <p:nvPicPr>
          <p:cNvPr id="3" name="Picture 2">
            <a:extLst>
              <a:ext uri="{FF2B5EF4-FFF2-40B4-BE49-F238E27FC236}">
                <a16:creationId xmlns:a16="http://schemas.microsoft.com/office/drawing/2014/main" id="{894BB3C2-E819-30CD-D2C8-F80DDB51BCAF}"/>
              </a:ext>
            </a:extLst>
          </p:cNvPr>
          <p:cNvPicPr>
            <a:picLocks noChangeAspect="1"/>
          </p:cNvPicPr>
          <p:nvPr/>
        </p:nvPicPr>
        <p:blipFill>
          <a:blip r:embed="rId2"/>
          <a:stretch>
            <a:fillRect/>
          </a:stretch>
        </p:blipFill>
        <p:spPr>
          <a:xfrm>
            <a:off x="354461" y="1696845"/>
            <a:ext cx="4133563" cy="1629385"/>
          </a:xfrm>
          <a:prstGeom prst="rect">
            <a:avLst/>
          </a:prstGeom>
        </p:spPr>
      </p:pic>
      <p:sp>
        <p:nvSpPr>
          <p:cNvPr id="5" name="TextBox 4">
            <a:extLst>
              <a:ext uri="{FF2B5EF4-FFF2-40B4-BE49-F238E27FC236}">
                <a16:creationId xmlns:a16="http://schemas.microsoft.com/office/drawing/2014/main" id="{59116801-CEB1-0F7B-B135-11D6371CD7CF}"/>
              </a:ext>
            </a:extLst>
          </p:cNvPr>
          <p:cNvSpPr txBox="1"/>
          <p:nvPr/>
        </p:nvSpPr>
        <p:spPr>
          <a:xfrm>
            <a:off x="354461" y="3890644"/>
            <a:ext cx="5430519" cy="584775"/>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We assign weights &gt; 75 to be 1 and weights &lt; 75 to be 0.  And then do Cat Boost Encoding with k = 0.05.  We get:</a:t>
            </a:r>
          </a:p>
        </p:txBody>
      </p:sp>
      <p:sp>
        <p:nvSpPr>
          <p:cNvPr id="7" name="TextBox 6">
            <a:extLst>
              <a:ext uri="{FF2B5EF4-FFF2-40B4-BE49-F238E27FC236}">
                <a16:creationId xmlns:a16="http://schemas.microsoft.com/office/drawing/2014/main" id="{7D193354-2528-CCBC-2451-3EC2152F4545}"/>
              </a:ext>
            </a:extLst>
          </p:cNvPr>
          <p:cNvSpPr txBox="1"/>
          <p:nvPr/>
        </p:nvSpPr>
        <p:spPr>
          <a:xfrm>
            <a:off x="354461" y="3546858"/>
            <a:ext cx="1231743" cy="369332"/>
          </a:xfrm>
          <a:prstGeom prst="rect">
            <a:avLst/>
          </a:prstGeom>
          <a:noFill/>
        </p:spPr>
        <p:txBody>
          <a:bodyPr wrap="square" rtlCol="0">
            <a:spAutoFit/>
          </a:bodyPr>
          <a:lstStyle/>
          <a:p>
            <a:r>
              <a:rPr lang="en-US" b="1">
                <a:solidFill>
                  <a:srgbClr val="FF0000"/>
                </a:solidFill>
              </a:rPr>
              <a:t>1</a:t>
            </a:r>
            <a:r>
              <a:rPr lang="en-US" b="1" baseline="30000">
                <a:solidFill>
                  <a:srgbClr val="FF0000"/>
                </a:solidFill>
              </a:rPr>
              <a:t>st</a:t>
            </a:r>
            <a:r>
              <a:rPr lang="en-US" b="1">
                <a:solidFill>
                  <a:srgbClr val="FF0000"/>
                </a:solidFill>
              </a:rPr>
              <a:t> Tree</a:t>
            </a:r>
          </a:p>
        </p:txBody>
      </p:sp>
      <p:pic>
        <p:nvPicPr>
          <p:cNvPr id="8" name="Picture 7">
            <a:extLst>
              <a:ext uri="{FF2B5EF4-FFF2-40B4-BE49-F238E27FC236}">
                <a16:creationId xmlns:a16="http://schemas.microsoft.com/office/drawing/2014/main" id="{74D83F98-A66F-A646-7142-BCA1919D93F6}"/>
              </a:ext>
            </a:extLst>
          </p:cNvPr>
          <p:cNvPicPr>
            <a:picLocks noChangeAspect="1"/>
          </p:cNvPicPr>
          <p:nvPr/>
        </p:nvPicPr>
        <p:blipFill>
          <a:blip r:embed="rId3"/>
          <a:stretch>
            <a:fillRect/>
          </a:stretch>
        </p:blipFill>
        <p:spPr>
          <a:xfrm>
            <a:off x="432752" y="4661074"/>
            <a:ext cx="4328535" cy="1828958"/>
          </a:xfrm>
          <a:prstGeom prst="rect">
            <a:avLst/>
          </a:prstGeom>
        </p:spPr>
      </p:pic>
      <p:graphicFrame>
        <p:nvGraphicFramePr>
          <p:cNvPr id="10" name="Object 9">
            <a:extLst>
              <a:ext uri="{FF2B5EF4-FFF2-40B4-BE49-F238E27FC236}">
                <a16:creationId xmlns:a16="http://schemas.microsoft.com/office/drawing/2014/main" id="{596B6C13-27D1-D9DD-3E45-3F9B3D5D7D95}"/>
              </a:ext>
            </a:extLst>
          </p:cNvPr>
          <p:cNvGraphicFramePr>
            <a:graphicFrameLocks noChangeAspect="1"/>
          </p:cNvGraphicFramePr>
          <p:nvPr>
            <p:extLst>
              <p:ext uri="{D42A27DB-BD31-4B8C-83A1-F6EECF244321}">
                <p14:modId xmlns:p14="http://schemas.microsoft.com/office/powerpoint/2010/main" val="904570642"/>
              </p:ext>
            </p:extLst>
          </p:nvPr>
        </p:nvGraphicFramePr>
        <p:xfrm>
          <a:off x="6847730" y="3350432"/>
          <a:ext cx="2073276" cy="3325024"/>
        </p:xfrm>
        <a:graphic>
          <a:graphicData uri="http://schemas.openxmlformats.org/presentationml/2006/ole">
            <mc:AlternateContent xmlns:mc="http://schemas.openxmlformats.org/markup-compatibility/2006">
              <mc:Choice xmlns:v="urn:schemas-microsoft-com:vml" Requires="v">
                <p:oleObj name="Equation" r:id="rId4" imgW="1523174" imgH="2441776" progId="Equation.DSMT4">
                  <p:embed/>
                </p:oleObj>
              </mc:Choice>
              <mc:Fallback>
                <p:oleObj name="Equation" r:id="rId4" imgW="1523174" imgH="2441776" progId="Equation.DSMT4">
                  <p:embed/>
                  <p:pic>
                    <p:nvPicPr>
                      <p:cNvPr id="0" name=""/>
                      <p:cNvPicPr/>
                      <p:nvPr/>
                    </p:nvPicPr>
                    <p:blipFill>
                      <a:blip r:embed="rId5"/>
                      <a:stretch>
                        <a:fillRect/>
                      </a:stretch>
                    </p:blipFill>
                    <p:spPr>
                      <a:xfrm>
                        <a:off x="6847730" y="3350432"/>
                        <a:ext cx="2073276" cy="3325024"/>
                      </a:xfrm>
                      <a:prstGeom prst="rect">
                        <a:avLst/>
                      </a:prstGeom>
                    </p:spPr>
                  </p:pic>
                </p:oleObj>
              </mc:Fallback>
            </mc:AlternateContent>
          </a:graphicData>
        </a:graphic>
      </p:graphicFrame>
    </p:spTree>
    <p:extLst>
      <p:ext uri="{BB962C8B-B14F-4D97-AF65-F5344CB8AC3E}">
        <p14:creationId xmlns:p14="http://schemas.microsoft.com/office/powerpoint/2010/main" val="3251268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5" name="TextBox 4">
            <a:extLst>
              <a:ext uri="{FF2B5EF4-FFF2-40B4-BE49-F238E27FC236}">
                <a16:creationId xmlns:a16="http://schemas.microsoft.com/office/drawing/2014/main" id="{59116801-CEB1-0F7B-B135-11D6371CD7CF}"/>
              </a:ext>
            </a:extLst>
          </p:cNvPr>
          <p:cNvSpPr txBox="1"/>
          <p:nvPr/>
        </p:nvSpPr>
        <p:spPr>
          <a:xfrm>
            <a:off x="289148" y="1250083"/>
            <a:ext cx="3685694"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Then we try to fit a Tree to the Residuals.</a:t>
            </a:r>
          </a:p>
        </p:txBody>
      </p:sp>
      <p:sp>
        <p:nvSpPr>
          <p:cNvPr id="7" name="TextBox 6">
            <a:extLst>
              <a:ext uri="{FF2B5EF4-FFF2-40B4-BE49-F238E27FC236}">
                <a16:creationId xmlns:a16="http://schemas.microsoft.com/office/drawing/2014/main" id="{7D193354-2528-CCBC-2451-3EC2152F4545}"/>
              </a:ext>
            </a:extLst>
          </p:cNvPr>
          <p:cNvSpPr txBox="1"/>
          <p:nvPr/>
        </p:nvSpPr>
        <p:spPr>
          <a:xfrm>
            <a:off x="289147" y="906297"/>
            <a:ext cx="1231743" cy="369332"/>
          </a:xfrm>
          <a:prstGeom prst="rect">
            <a:avLst/>
          </a:prstGeom>
          <a:noFill/>
        </p:spPr>
        <p:txBody>
          <a:bodyPr wrap="square" rtlCol="0">
            <a:spAutoFit/>
          </a:bodyPr>
          <a:lstStyle/>
          <a:p>
            <a:r>
              <a:rPr lang="en-US" b="1">
                <a:solidFill>
                  <a:srgbClr val="FF0000"/>
                </a:solidFill>
              </a:rPr>
              <a:t>1</a:t>
            </a:r>
            <a:r>
              <a:rPr lang="en-US" b="1" baseline="30000">
                <a:solidFill>
                  <a:srgbClr val="FF0000"/>
                </a:solidFill>
              </a:rPr>
              <a:t>st</a:t>
            </a:r>
            <a:r>
              <a:rPr lang="en-US" b="1">
                <a:solidFill>
                  <a:srgbClr val="FF0000"/>
                </a:solidFill>
              </a:rPr>
              <a:t> Tree</a:t>
            </a:r>
          </a:p>
        </p:txBody>
      </p:sp>
      <p:pic>
        <p:nvPicPr>
          <p:cNvPr id="6" name="Picture 5">
            <a:extLst>
              <a:ext uri="{FF2B5EF4-FFF2-40B4-BE49-F238E27FC236}">
                <a16:creationId xmlns:a16="http://schemas.microsoft.com/office/drawing/2014/main" id="{EF9A2884-F3A6-B22C-CAAB-712956D0479B}"/>
              </a:ext>
            </a:extLst>
          </p:cNvPr>
          <p:cNvPicPr>
            <a:picLocks noChangeAspect="1"/>
          </p:cNvPicPr>
          <p:nvPr/>
        </p:nvPicPr>
        <p:blipFill>
          <a:blip r:embed="rId2"/>
          <a:stretch>
            <a:fillRect/>
          </a:stretch>
        </p:blipFill>
        <p:spPr>
          <a:xfrm>
            <a:off x="373888" y="1619415"/>
            <a:ext cx="4427604" cy="1851820"/>
          </a:xfrm>
          <a:prstGeom prst="rect">
            <a:avLst/>
          </a:prstGeom>
        </p:spPr>
      </p:pic>
      <p:pic>
        <p:nvPicPr>
          <p:cNvPr id="9" name="Picture 8" descr="A picture containing text, font, screenshot, number&#10;&#10;Description automatically generated">
            <a:extLst>
              <a:ext uri="{FF2B5EF4-FFF2-40B4-BE49-F238E27FC236}">
                <a16:creationId xmlns:a16="http://schemas.microsoft.com/office/drawing/2014/main" id="{6AB3F0C6-B01A-78E4-3B2A-D95E59BF1A4D}"/>
              </a:ext>
            </a:extLst>
          </p:cNvPr>
          <p:cNvPicPr>
            <a:picLocks noChangeAspect="1"/>
          </p:cNvPicPr>
          <p:nvPr/>
        </p:nvPicPr>
        <p:blipFill>
          <a:blip r:embed="rId3"/>
          <a:stretch>
            <a:fillRect/>
          </a:stretch>
        </p:blipFill>
        <p:spPr>
          <a:xfrm>
            <a:off x="477291" y="4260099"/>
            <a:ext cx="1293182" cy="774526"/>
          </a:xfrm>
          <a:prstGeom prst="rect">
            <a:avLst/>
          </a:prstGeom>
        </p:spPr>
      </p:pic>
      <p:sp>
        <p:nvSpPr>
          <p:cNvPr id="10" name="TextBox 9">
            <a:extLst>
              <a:ext uri="{FF2B5EF4-FFF2-40B4-BE49-F238E27FC236}">
                <a16:creationId xmlns:a16="http://schemas.microsoft.com/office/drawing/2014/main" id="{8836F768-4EBA-CEC9-FF4C-2C4E611FBEAF}"/>
              </a:ext>
            </a:extLst>
          </p:cNvPr>
          <p:cNvSpPr txBox="1"/>
          <p:nvPr/>
        </p:nvSpPr>
        <p:spPr>
          <a:xfrm>
            <a:off x="373888" y="3715882"/>
            <a:ext cx="3685694" cy="338554"/>
          </a:xfrm>
          <a:prstGeom prst="rect">
            <a:avLst/>
          </a:prstGeom>
          <a:noFill/>
        </p:spPr>
        <p:txBody>
          <a:bodyPr wrap="square">
            <a:spAutoFit/>
          </a:bodyPr>
          <a:lstStyle/>
          <a:p>
            <a:pPr marL="0" marR="0">
              <a:spcBef>
                <a:spcPts val="0"/>
              </a:spcBef>
              <a:spcAft>
                <a:spcPts val="0"/>
              </a:spcAft>
            </a:pPr>
            <a:r>
              <a:rPr lang="en-US" sz="1600">
                <a:latin typeface="Calibri" panose="020F0502020204030204" pitchFamily="34" charset="0"/>
                <a:ea typeface="Calibri" panose="020F0502020204030204" pitchFamily="34" charset="0"/>
                <a:cs typeface="Times New Roman" panose="02020603050405020304" pitchFamily="18" charset="0"/>
              </a:rPr>
              <a:t>Root will be the average of the residuals: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6771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7" name="TextBox 6">
            <a:extLst>
              <a:ext uri="{FF2B5EF4-FFF2-40B4-BE49-F238E27FC236}">
                <a16:creationId xmlns:a16="http://schemas.microsoft.com/office/drawing/2014/main" id="{7D193354-2528-CCBC-2451-3EC2152F4545}"/>
              </a:ext>
            </a:extLst>
          </p:cNvPr>
          <p:cNvSpPr txBox="1"/>
          <p:nvPr/>
        </p:nvSpPr>
        <p:spPr>
          <a:xfrm>
            <a:off x="289147" y="775666"/>
            <a:ext cx="1231743" cy="369332"/>
          </a:xfrm>
          <a:prstGeom prst="rect">
            <a:avLst/>
          </a:prstGeom>
          <a:noFill/>
        </p:spPr>
        <p:txBody>
          <a:bodyPr wrap="square" rtlCol="0">
            <a:spAutoFit/>
          </a:bodyPr>
          <a:lstStyle/>
          <a:p>
            <a:r>
              <a:rPr lang="en-US" b="1">
                <a:solidFill>
                  <a:srgbClr val="FF0000"/>
                </a:solidFill>
              </a:rPr>
              <a:t>1</a:t>
            </a:r>
            <a:r>
              <a:rPr lang="en-US" b="1" baseline="30000">
                <a:solidFill>
                  <a:srgbClr val="FF0000"/>
                </a:solidFill>
              </a:rPr>
              <a:t>st</a:t>
            </a:r>
            <a:r>
              <a:rPr lang="en-US" b="1">
                <a:solidFill>
                  <a:srgbClr val="FF0000"/>
                </a:solidFill>
              </a:rPr>
              <a:t> Tree</a:t>
            </a:r>
          </a:p>
        </p:txBody>
      </p:sp>
      <p:sp>
        <p:nvSpPr>
          <p:cNvPr id="14" name="TextBox 13">
            <a:extLst>
              <a:ext uri="{FF2B5EF4-FFF2-40B4-BE49-F238E27FC236}">
                <a16:creationId xmlns:a16="http://schemas.microsoft.com/office/drawing/2014/main" id="{221ACE88-0C00-563F-A91C-83F49CE1207D}"/>
              </a:ext>
            </a:extLst>
          </p:cNvPr>
          <p:cNvSpPr txBox="1"/>
          <p:nvPr/>
        </p:nvSpPr>
        <p:spPr>
          <a:xfrm>
            <a:off x="289147" y="1144998"/>
            <a:ext cx="9778584"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Now let’s split the root.  We’ll look at Color</a:t>
            </a:r>
            <a:r>
              <a:rPr lang="en-US" sz="1600">
                <a:latin typeface="Calibri" panose="020F0502020204030204" pitchFamily="34" charset="0"/>
                <a:ea typeface="Calibri" panose="020F0502020204030204" pitchFamily="34" charset="0"/>
                <a:cs typeface="Times New Roman" panose="02020603050405020304" pitchFamily="18" charset="0"/>
              </a:rPr>
              <a:t>, and calculate the cosine similarity if </a:t>
            </a:r>
            <a:r>
              <a:rPr lang="en-US" sz="1600">
                <a:effectLst/>
                <a:latin typeface="Calibri" panose="020F0502020204030204" pitchFamily="34" charset="0"/>
                <a:ea typeface="Calibri" panose="020F0502020204030204" pitchFamily="34" charset="0"/>
                <a:cs typeface="Times New Roman" panose="02020603050405020304" pitchFamily="18" charset="0"/>
              </a:rPr>
              <a:t>we make the split at C­</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crit</a:t>
            </a:r>
            <a:r>
              <a:rPr lang="en-US" sz="1600">
                <a:effectLst/>
                <a:latin typeface="Calibri" panose="020F0502020204030204" pitchFamily="34" charset="0"/>
                <a:ea typeface="Calibri" panose="020F0502020204030204" pitchFamily="34" charset="0"/>
                <a:cs typeface="Times New Roman" panose="02020603050405020304" pitchFamily="18" charset="0"/>
              </a:rPr>
              <a:t> = 0.20</a:t>
            </a:r>
            <a:r>
              <a:rPr lang="en-US" sz="1600">
                <a:latin typeface="Calibri" panose="020F0502020204030204" pitchFamily="34" charset="0"/>
                <a:ea typeface="Calibri" panose="020F0502020204030204" pitchFamily="34" charset="0"/>
                <a:cs typeface="Times New Roman" panose="02020603050405020304" pitchFamily="18" charset="0"/>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5" name="Picture 14">
            <a:extLst>
              <a:ext uri="{FF2B5EF4-FFF2-40B4-BE49-F238E27FC236}">
                <a16:creationId xmlns:a16="http://schemas.microsoft.com/office/drawing/2014/main" id="{7D10855C-CB72-D7E8-1414-7DFCDDDD4B2D}"/>
              </a:ext>
            </a:extLst>
          </p:cNvPr>
          <p:cNvPicPr>
            <a:picLocks noChangeAspect="1"/>
          </p:cNvPicPr>
          <p:nvPr/>
        </p:nvPicPr>
        <p:blipFill>
          <a:blip r:embed="rId2"/>
          <a:stretch>
            <a:fillRect/>
          </a:stretch>
        </p:blipFill>
        <p:spPr>
          <a:xfrm>
            <a:off x="373120" y="1598542"/>
            <a:ext cx="6074332" cy="1567782"/>
          </a:xfrm>
          <a:prstGeom prst="rect">
            <a:avLst/>
          </a:prstGeom>
        </p:spPr>
      </p:pic>
      <p:graphicFrame>
        <p:nvGraphicFramePr>
          <p:cNvPr id="16" name="Object 15">
            <a:extLst>
              <a:ext uri="{FF2B5EF4-FFF2-40B4-BE49-F238E27FC236}">
                <a16:creationId xmlns:a16="http://schemas.microsoft.com/office/drawing/2014/main" id="{8E588335-08E5-732F-F373-BA9A51CAB7EA}"/>
              </a:ext>
            </a:extLst>
          </p:cNvPr>
          <p:cNvGraphicFramePr>
            <a:graphicFrameLocks noChangeAspect="1"/>
          </p:cNvGraphicFramePr>
          <p:nvPr>
            <p:extLst>
              <p:ext uri="{D42A27DB-BD31-4B8C-83A1-F6EECF244321}">
                <p14:modId xmlns:p14="http://schemas.microsoft.com/office/powerpoint/2010/main" val="1069655812"/>
              </p:ext>
            </p:extLst>
          </p:nvPr>
        </p:nvGraphicFramePr>
        <p:xfrm>
          <a:off x="410783" y="3691677"/>
          <a:ext cx="5685217" cy="1380464"/>
        </p:xfrm>
        <a:graphic>
          <a:graphicData uri="http://schemas.openxmlformats.org/presentationml/2006/ole">
            <mc:AlternateContent xmlns:mc="http://schemas.openxmlformats.org/markup-compatibility/2006">
              <mc:Choice xmlns:v="urn:schemas-microsoft-com:vml" Requires="v">
                <p:oleObj name="Equation" r:id="rId3" imgW="5026872" imgH="1221068" progId="Equation.DSMT4">
                  <p:embed/>
                </p:oleObj>
              </mc:Choice>
              <mc:Fallback>
                <p:oleObj name="Equation" r:id="rId3" imgW="5026872" imgH="1221068" progId="Equation.DSMT4">
                  <p:embed/>
                  <p:pic>
                    <p:nvPicPr>
                      <p:cNvPr id="16" name="Object 15">
                        <a:extLst>
                          <a:ext uri="{FF2B5EF4-FFF2-40B4-BE49-F238E27FC236}">
                            <a16:creationId xmlns:a16="http://schemas.microsoft.com/office/drawing/2014/main" id="{8E588335-08E5-732F-F373-BA9A51CAB7EA}"/>
                          </a:ext>
                        </a:extLst>
                      </p:cNvPr>
                      <p:cNvPicPr/>
                      <p:nvPr/>
                    </p:nvPicPr>
                    <p:blipFill>
                      <a:blip r:embed="rId4"/>
                      <a:stretch>
                        <a:fillRect/>
                      </a:stretch>
                    </p:blipFill>
                    <p:spPr>
                      <a:xfrm>
                        <a:off x="410783" y="3691677"/>
                        <a:ext cx="5685217" cy="1380464"/>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2F116DBF-D776-63CE-0FB9-D6975557E5C4}"/>
              </a:ext>
            </a:extLst>
          </p:cNvPr>
          <p:cNvSpPr txBox="1"/>
          <p:nvPr/>
        </p:nvSpPr>
        <p:spPr>
          <a:xfrm>
            <a:off x="289147" y="5144417"/>
            <a:ext cx="6589120" cy="584775"/>
          </a:xfrm>
          <a:prstGeom prst="rect">
            <a:avLst/>
          </a:prstGeom>
          <a:noFill/>
        </p:spPr>
        <p:txBody>
          <a:bodyPr wrap="square" rtlCol="0">
            <a:spAutoFit/>
          </a:bodyPr>
          <a:lstStyle/>
          <a:p>
            <a:r>
              <a:rPr lang="en-US" sz="1600"/>
              <a:t>turns out this is the highest value we get for any split.  So we’ll go with this.  Output of the leaves is: </a:t>
            </a:r>
          </a:p>
        </p:txBody>
      </p:sp>
      <p:graphicFrame>
        <p:nvGraphicFramePr>
          <p:cNvPr id="18" name="Object 17">
            <a:extLst>
              <a:ext uri="{FF2B5EF4-FFF2-40B4-BE49-F238E27FC236}">
                <a16:creationId xmlns:a16="http://schemas.microsoft.com/office/drawing/2014/main" id="{A94AA171-91F6-F5C8-F6AF-4C2A90026F52}"/>
              </a:ext>
            </a:extLst>
          </p:cNvPr>
          <p:cNvGraphicFramePr>
            <a:graphicFrameLocks noChangeAspect="1"/>
          </p:cNvGraphicFramePr>
          <p:nvPr>
            <p:extLst>
              <p:ext uri="{D42A27DB-BD31-4B8C-83A1-F6EECF244321}">
                <p14:modId xmlns:p14="http://schemas.microsoft.com/office/powerpoint/2010/main" val="3950650980"/>
              </p:ext>
            </p:extLst>
          </p:nvPr>
        </p:nvGraphicFramePr>
        <p:xfrm>
          <a:off x="373120" y="5834968"/>
          <a:ext cx="3368456" cy="928563"/>
        </p:xfrm>
        <a:graphic>
          <a:graphicData uri="http://schemas.openxmlformats.org/presentationml/2006/ole">
            <mc:AlternateContent xmlns:mc="http://schemas.openxmlformats.org/markup-compatibility/2006">
              <mc:Choice xmlns:v="urn:schemas-microsoft-com:vml" Requires="v">
                <p:oleObj name="Equation" r:id="rId5" imgW="3046709" imgH="839282" progId="Equation.DSMT4">
                  <p:embed/>
                </p:oleObj>
              </mc:Choice>
              <mc:Fallback>
                <p:oleObj name="Equation" r:id="rId5" imgW="3046709" imgH="839282" progId="Equation.DSMT4">
                  <p:embed/>
                  <p:pic>
                    <p:nvPicPr>
                      <p:cNvPr id="18" name="Object 17">
                        <a:extLst>
                          <a:ext uri="{FF2B5EF4-FFF2-40B4-BE49-F238E27FC236}">
                            <a16:creationId xmlns:a16="http://schemas.microsoft.com/office/drawing/2014/main" id="{A94AA171-91F6-F5C8-F6AF-4C2A90026F52}"/>
                          </a:ext>
                        </a:extLst>
                      </p:cNvPr>
                      <p:cNvPicPr/>
                      <p:nvPr/>
                    </p:nvPicPr>
                    <p:blipFill>
                      <a:blip r:embed="rId6"/>
                      <a:stretch>
                        <a:fillRect/>
                      </a:stretch>
                    </p:blipFill>
                    <p:spPr>
                      <a:xfrm>
                        <a:off x="373120" y="5834968"/>
                        <a:ext cx="3368456" cy="928563"/>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682CF1AF-ACE9-7880-1A5A-64B204860BEB}"/>
              </a:ext>
            </a:extLst>
          </p:cNvPr>
          <p:cNvSpPr txBox="1"/>
          <p:nvPr/>
        </p:nvSpPr>
        <p:spPr>
          <a:xfrm>
            <a:off x="326810" y="3292992"/>
            <a:ext cx="987642" cy="338554"/>
          </a:xfrm>
          <a:prstGeom prst="rect">
            <a:avLst/>
          </a:prstGeom>
          <a:noFill/>
        </p:spPr>
        <p:txBody>
          <a:bodyPr wrap="square" rtlCol="0">
            <a:spAutoFit/>
          </a:bodyPr>
          <a:lstStyle/>
          <a:p>
            <a:r>
              <a:rPr lang="en-US" sz="1600"/>
              <a:t>we get:</a:t>
            </a:r>
          </a:p>
        </p:txBody>
      </p:sp>
      <p:pic>
        <p:nvPicPr>
          <p:cNvPr id="4" name="Picture 3">
            <a:extLst>
              <a:ext uri="{FF2B5EF4-FFF2-40B4-BE49-F238E27FC236}">
                <a16:creationId xmlns:a16="http://schemas.microsoft.com/office/drawing/2014/main" id="{9727C453-5A0B-9EF1-CF15-7956E6EE5286}"/>
              </a:ext>
            </a:extLst>
          </p:cNvPr>
          <p:cNvPicPr>
            <a:picLocks noChangeAspect="1"/>
          </p:cNvPicPr>
          <p:nvPr/>
        </p:nvPicPr>
        <p:blipFill>
          <a:blip r:embed="rId7"/>
          <a:stretch>
            <a:fillRect/>
          </a:stretch>
        </p:blipFill>
        <p:spPr>
          <a:xfrm>
            <a:off x="7596724" y="4722605"/>
            <a:ext cx="4153260" cy="1966130"/>
          </a:xfrm>
          <a:prstGeom prst="rect">
            <a:avLst/>
          </a:prstGeom>
        </p:spPr>
      </p:pic>
    </p:spTree>
    <p:extLst>
      <p:ext uri="{BB962C8B-B14F-4D97-AF65-F5344CB8AC3E}">
        <p14:creationId xmlns:p14="http://schemas.microsoft.com/office/powerpoint/2010/main" val="1285163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5" name="TextBox 4">
            <a:extLst>
              <a:ext uri="{FF2B5EF4-FFF2-40B4-BE49-F238E27FC236}">
                <a16:creationId xmlns:a16="http://schemas.microsoft.com/office/drawing/2014/main" id="{59116801-CEB1-0F7B-B135-11D6371CD7CF}"/>
              </a:ext>
            </a:extLst>
          </p:cNvPr>
          <p:cNvSpPr txBox="1"/>
          <p:nvPr/>
        </p:nvSpPr>
        <p:spPr>
          <a:xfrm>
            <a:off x="398247" y="3662007"/>
            <a:ext cx="2316962"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Leave output would be:</a:t>
            </a:r>
          </a:p>
        </p:txBody>
      </p:sp>
      <p:sp>
        <p:nvSpPr>
          <p:cNvPr id="7" name="TextBox 6">
            <a:extLst>
              <a:ext uri="{FF2B5EF4-FFF2-40B4-BE49-F238E27FC236}">
                <a16:creationId xmlns:a16="http://schemas.microsoft.com/office/drawing/2014/main" id="{7D193354-2528-CCBC-2451-3EC2152F4545}"/>
              </a:ext>
            </a:extLst>
          </p:cNvPr>
          <p:cNvSpPr txBox="1"/>
          <p:nvPr/>
        </p:nvSpPr>
        <p:spPr>
          <a:xfrm>
            <a:off x="289147" y="906297"/>
            <a:ext cx="1231743" cy="369332"/>
          </a:xfrm>
          <a:prstGeom prst="rect">
            <a:avLst/>
          </a:prstGeom>
          <a:noFill/>
        </p:spPr>
        <p:txBody>
          <a:bodyPr wrap="square" rtlCol="0">
            <a:spAutoFit/>
          </a:bodyPr>
          <a:lstStyle/>
          <a:p>
            <a:r>
              <a:rPr lang="en-US" b="1">
                <a:solidFill>
                  <a:srgbClr val="FF0000"/>
                </a:solidFill>
              </a:rPr>
              <a:t>1</a:t>
            </a:r>
            <a:r>
              <a:rPr lang="en-US" b="1" baseline="30000">
                <a:solidFill>
                  <a:srgbClr val="FF0000"/>
                </a:solidFill>
              </a:rPr>
              <a:t>st</a:t>
            </a:r>
            <a:r>
              <a:rPr lang="en-US" b="1">
                <a:solidFill>
                  <a:srgbClr val="FF0000"/>
                </a:solidFill>
              </a:rPr>
              <a:t> Tree</a:t>
            </a:r>
          </a:p>
        </p:txBody>
      </p:sp>
      <p:pic>
        <p:nvPicPr>
          <p:cNvPr id="3" name="Picture 2">
            <a:extLst>
              <a:ext uri="{FF2B5EF4-FFF2-40B4-BE49-F238E27FC236}">
                <a16:creationId xmlns:a16="http://schemas.microsoft.com/office/drawing/2014/main" id="{E43B0498-4F82-DC6C-9186-4C873B8FC2BF}"/>
              </a:ext>
            </a:extLst>
          </p:cNvPr>
          <p:cNvPicPr>
            <a:picLocks noChangeAspect="1"/>
          </p:cNvPicPr>
          <p:nvPr/>
        </p:nvPicPr>
        <p:blipFill>
          <a:blip r:embed="rId2"/>
          <a:stretch>
            <a:fillRect/>
          </a:stretch>
        </p:blipFill>
        <p:spPr>
          <a:xfrm>
            <a:off x="398247" y="1669134"/>
            <a:ext cx="7513971" cy="1844200"/>
          </a:xfrm>
          <a:prstGeom prst="rect">
            <a:avLst/>
          </a:prstGeom>
        </p:spPr>
      </p:pic>
      <p:graphicFrame>
        <p:nvGraphicFramePr>
          <p:cNvPr id="4" name="Object 3">
            <a:extLst>
              <a:ext uri="{FF2B5EF4-FFF2-40B4-BE49-F238E27FC236}">
                <a16:creationId xmlns:a16="http://schemas.microsoft.com/office/drawing/2014/main" id="{3E2C9B79-F5BC-9EA2-6FFD-C50B5307965A}"/>
              </a:ext>
            </a:extLst>
          </p:cNvPr>
          <p:cNvGraphicFramePr>
            <a:graphicFrameLocks noChangeAspect="1"/>
          </p:cNvGraphicFramePr>
          <p:nvPr>
            <p:extLst>
              <p:ext uri="{D42A27DB-BD31-4B8C-83A1-F6EECF244321}">
                <p14:modId xmlns:p14="http://schemas.microsoft.com/office/powerpoint/2010/main" val="242531341"/>
              </p:ext>
            </p:extLst>
          </p:nvPr>
        </p:nvGraphicFramePr>
        <p:xfrm>
          <a:off x="510163" y="4149234"/>
          <a:ext cx="4808286" cy="1605381"/>
        </p:xfrm>
        <a:graphic>
          <a:graphicData uri="http://schemas.openxmlformats.org/presentationml/2006/ole">
            <mc:AlternateContent xmlns:mc="http://schemas.openxmlformats.org/markup-compatibility/2006">
              <mc:Choice xmlns:v="urn:schemas-microsoft-com:vml" Requires="v">
                <p:oleObj name="Equation" r:id="rId3" imgW="3884401" imgH="1297137" progId="Equation.DSMT4">
                  <p:embed/>
                </p:oleObj>
              </mc:Choice>
              <mc:Fallback>
                <p:oleObj name="Equation" r:id="rId3" imgW="3884401" imgH="1297137" progId="Equation.DSMT4">
                  <p:embed/>
                  <p:pic>
                    <p:nvPicPr>
                      <p:cNvPr id="0" name=""/>
                      <p:cNvPicPr/>
                      <p:nvPr/>
                    </p:nvPicPr>
                    <p:blipFill>
                      <a:blip r:embed="rId4"/>
                      <a:stretch>
                        <a:fillRect/>
                      </a:stretch>
                    </p:blipFill>
                    <p:spPr>
                      <a:xfrm>
                        <a:off x="510163" y="4149234"/>
                        <a:ext cx="4808286" cy="1605381"/>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D8664D2A-1B1C-B869-BFAD-D978916DE8A3}"/>
              </a:ext>
            </a:extLst>
          </p:cNvPr>
          <p:cNvSpPr txBox="1"/>
          <p:nvPr/>
        </p:nvSpPr>
        <p:spPr>
          <a:xfrm>
            <a:off x="289147" y="1280861"/>
            <a:ext cx="7912461"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We can add another level to our tree.  Say we want to split by gender this time.  </a:t>
            </a:r>
          </a:p>
        </p:txBody>
      </p:sp>
      <p:pic>
        <p:nvPicPr>
          <p:cNvPr id="11" name="Picture 10">
            <a:extLst>
              <a:ext uri="{FF2B5EF4-FFF2-40B4-BE49-F238E27FC236}">
                <a16:creationId xmlns:a16="http://schemas.microsoft.com/office/drawing/2014/main" id="{A4DC91FD-CF6B-FB22-4E8A-4EC0462DB0C0}"/>
              </a:ext>
            </a:extLst>
          </p:cNvPr>
          <p:cNvPicPr>
            <a:picLocks noChangeAspect="1"/>
          </p:cNvPicPr>
          <p:nvPr/>
        </p:nvPicPr>
        <p:blipFill>
          <a:blip r:embed="rId5"/>
          <a:stretch>
            <a:fillRect/>
          </a:stretch>
        </p:blipFill>
        <p:spPr>
          <a:xfrm>
            <a:off x="6441924" y="3737130"/>
            <a:ext cx="5578323" cy="2903472"/>
          </a:xfrm>
          <a:prstGeom prst="rect">
            <a:avLst/>
          </a:prstGeom>
        </p:spPr>
      </p:pic>
    </p:spTree>
    <p:extLst>
      <p:ext uri="{BB962C8B-B14F-4D97-AF65-F5344CB8AC3E}">
        <p14:creationId xmlns:p14="http://schemas.microsoft.com/office/powerpoint/2010/main" val="1878402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7" name="TextBox 6">
            <a:extLst>
              <a:ext uri="{FF2B5EF4-FFF2-40B4-BE49-F238E27FC236}">
                <a16:creationId xmlns:a16="http://schemas.microsoft.com/office/drawing/2014/main" id="{7D193354-2528-CCBC-2451-3EC2152F4545}"/>
              </a:ext>
            </a:extLst>
          </p:cNvPr>
          <p:cNvSpPr txBox="1"/>
          <p:nvPr/>
        </p:nvSpPr>
        <p:spPr>
          <a:xfrm>
            <a:off x="289147" y="906297"/>
            <a:ext cx="1231743" cy="369332"/>
          </a:xfrm>
          <a:prstGeom prst="rect">
            <a:avLst/>
          </a:prstGeom>
          <a:noFill/>
        </p:spPr>
        <p:txBody>
          <a:bodyPr wrap="square" rtlCol="0">
            <a:spAutoFit/>
          </a:bodyPr>
          <a:lstStyle/>
          <a:p>
            <a:r>
              <a:rPr lang="en-US" b="1">
                <a:solidFill>
                  <a:srgbClr val="FF0000"/>
                </a:solidFill>
              </a:rPr>
              <a:t>1</a:t>
            </a:r>
            <a:r>
              <a:rPr lang="en-US" b="1" baseline="30000">
                <a:solidFill>
                  <a:srgbClr val="FF0000"/>
                </a:solidFill>
              </a:rPr>
              <a:t>st</a:t>
            </a:r>
            <a:r>
              <a:rPr lang="en-US" b="1">
                <a:solidFill>
                  <a:srgbClr val="FF0000"/>
                </a:solidFill>
              </a:rPr>
              <a:t> Tree</a:t>
            </a:r>
          </a:p>
        </p:txBody>
      </p:sp>
      <p:sp>
        <p:nvSpPr>
          <p:cNvPr id="8" name="TextBox 7">
            <a:extLst>
              <a:ext uri="{FF2B5EF4-FFF2-40B4-BE49-F238E27FC236}">
                <a16:creationId xmlns:a16="http://schemas.microsoft.com/office/drawing/2014/main" id="{D8664D2A-1B1C-B869-BFAD-D978916DE8A3}"/>
              </a:ext>
            </a:extLst>
          </p:cNvPr>
          <p:cNvSpPr txBox="1"/>
          <p:nvPr/>
        </p:nvSpPr>
        <p:spPr>
          <a:xfrm>
            <a:off x="289147" y="1280861"/>
            <a:ext cx="7912461" cy="338554"/>
          </a:xfrm>
          <a:prstGeom prst="rect">
            <a:avLst/>
          </a:prstGeom>
          <a:noFill/>
        </p:spPr>
        <p:txBody>
          <a:bodyPr wrap="square">
            <a:spAutoFit/>
          </a:bodyPr>
          <a:lstStyle/>
          <a:p>
            <a:pPr marL="0" marR="0">
              <a:spcBef>
                <a:spcPts val="0"/>
              </a:spcBef>
              <a:spcAft>
                <a:spcPts val="0"/>
              </a:spcAft>
            </a:pPr>
            <a:r>
              <a:rPr lang="en-US" sz="1600">
                <a:latin typeface="Calibri" panose="020F0502020204030204" pitchFamily="34" charset="0"/>
                <a:ea typeface="Calibri" panose="020F0502020204030204" pitchFamily="34" charset="0"/>
                <a:cs typeface="Times New Roman" panose="02020603050405020304" pitchFamily="18" charset="0"/>
              </a:rPr>
              <a:t>So our predictions would be (alpha = 0.5, say)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Object 5">
            <a:extLst>
              <a:ext uri="{FF2B5EF4-FFF2-40B4-BE49-F238E27FC236}">
                <a16:creationId xmlns:a16="http://schemas.microsoft.com/office/drawing/2014/main" id="{B03D749A-3D32-8D23-DFB5-93F8F92625FB}"/>
              </a:ext>
            </a:extLst>
          </p:cNvPr>
          <p:cNvGraphicFramePr>
            <a:graphicFrameLocks noChangeAspect="1"/>
          </p:cNvGraphicFramePr>
          <p:nvPr>
            <p:extLst>
              <p:ext uri="{D42A27DB-BD31-4B8C-83A1-F6EECF244321}">
                <p14:modId xmlns:p14="http://schemas.microsoft.com/office/powerpoint/2010/main" val="1757214597"/>
              </p:ext>
            </p:extLst>
          </p:nvPr>
        </p:nvGraphicFramePr>
        <p:xfrm>
          <a:off x="429723" y="1877246"/>
          <a:ext cx="4954040" cy="3198671"/>
        </p:xfrm>
        <a:graphic>
          <a:graphicData uri="http://schemas.openxmlformats.org/presentationml/2006/ole">
            <mc:AlternateContent xmlns:mc="http://schemas.openxmlformats.org/markup-compatibility/2006">
              <mc:Choice xmlns:v="urn:schemas-microsoft-com:vml" Requires="v">
                <p:oleObj name="Equation" r:id="rId2" imgW="3427413" imgH="2212848" progId="Equation.DSMT4">
                  <p:embed/>
                </p:oleObj>
              </mc:Choice>
              <mc:Fallback>
                <p:oleObj name="Equation" r:id="rId2" imgW="3427413" imgH="2212848" progId="Equation.DSMT4">
                  <p:embed/>
                  <p:pic>
                    <p:nvPicPr>
                      <p:cNvPr id="0" name=""/>
                      <p:cNvPicPr/>
                      <p:nvPr/>
                    </p:nvPicPr>
                    <p:blipFill>
                      <a:blip r:embed="rId3"/>
                      <a:stretch>
                        <a:fillRect/>
                      </a:stretch>
                    </p:blipFill>
                    <p:spPr>
                      <a:xfrm>
                        <a:off x="429723" y="1877246"/>
                        <a:ext cx="4954040" cy="3198671"/>
                      </a:xfrm>
                      <a:prstGeom prst="rect">
                        <a:avLst/>
                      </a:prstGeom>
                    </p:spPr>
                  </p:pic>
                </p:oleObj>
              </mc:Fallback>
            </mc:AlternateContent>
          </a:graphicData>
        </a:graphic>
      </p:graphicFrame>
    </p:spTree>
    <p:extLst>
      <p:ext uri="{BB962C8B-B14F-4D97-AF65-F5344CB8AC3E}">
        <p14:creationId xmlns:p14="http://schemas.microsoft.com/office/powerpoint/2010/main" val="2836065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7" name="TextBox 6">
            <a:extLst>
              <a:ext uri="{FF2B5EF4-FFF2-40B4-BE49-F238E27FC236}">
                <a16:creationId xmlns:a16="http://schemas.microsoft.com/office/drawing/2014/main" id="{7D193354-2528-CCBC-2451-3EC2152F4545}"/>
              </a:ext>
            </a:extLst>
          </p:cNvPr>
          <p:cNvSpPr txBox="1"/>
          <p:nvPr/>
        </p:nvSpPr>
        <p:spPr>
          <a:xfrm>
            <a:off x="289147" y="1064918"/>
            <a:ext cx="1231743" cy="369332"/>
          </a:xfrm>
          <a:prstGeom prst="rect">
            <a:avLst/>
          </a:prstGeom>
          <a:noFill/>
        </p:spPr>
        <p:txBody>
          <a:bodyPr wrap="square" rtlCol="0">
            <a:spAutoFit/>
          </a:bodyPr>
          <a:lstStyle/>
          <a:p>
            <a:r>
              <a:rPr lang="en-US" b="1">
                <a:solidFill>
                  <a:srgbClr val="FF0000"/>
                </a:solidFill>
              </a:rPr>
              <a:t>2</a:t>
            </a:r>
            <a:r>
              <a:rPr lang="en-US" b="1" baseline="30000">
                <a:solidFill>
                  <a:srgbClr val="FF0000"/>
                </a:solidFill>
              </a:rPr>
              <a:t>nd</a:t>
            </a:r>
            <a:r>
              <a:rPr lang="en-US" b="1">
                <a:solidFill>
                  <a:srgbClr val="FF0000"/>
                </a:solidFill>
              </a:rPr>
              <a:t> Tree</a:t>
            </a:r>
          </a:p>
        </p:txBody>
      </p:sp>
      <p:sp>
        <p:nvSpPr>
          <p:cNvPr id="8" name="TextBox 7">
            <a:extLst>
              <a:ext uri="{FF2B5EF4-FFF2-40B4-BE49-F238E27FC236}">
                <a16:creationId xmlns:a16="http://schemas.microsoft.com/office/drawing/2014/main" id="{D8664D2A-1B1C-B869-BFAD-D978916DE8A3}"/>
              </a:ext>
            </a:extLst>
          </p:cNvPr>
          <p:cNvSpPr txBox="1"/>
          <p:nvPr/>
        </p:nvSpPr>
        <p:spPr>
          <a:xfrm>
            <a:off x="289147" y="1439482"/>
            <a:ext cx="7912461"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Now let’s make our second tree.  We reorder the rows, and then do the encoding again.   </a:t>
            </a:r>
          </a:p>
        </p:txBody>
      </p:sp>
      <p:pic>
        <p:nvPicPr>
          <p:cNvPr id="6" name="Picture 5">
            <a:extLst>
              <a:ext uri="{FF2B5EF4-FFF2-40B4-BE49-F238E27FC236}">
                <a16:creationId xmlns:a16="http://schemas.microsoft.com/office/drawing/2014/main" id="{8479AAFA-61E0-DD9B-4CA8-009834400F43}"/>
              </a:ext>
            </a:extLst>
          </p:cNvPr>
          <p:cNvPicPr>
            <a:picLocks noChangeAspect="1"/>
          </p:cNvPicPr>
          <p:nvPr/>
        </p:nvPicPr>
        <p:blipFill>
          <a:blip r:embed="rId2"/>
          <a:stretch>
            <a:fillRect/>
          </a:stretch>
        </p:blipFill>
        <p:spPr>
          <a:xfrm>
            <a:off x="351415" y="1978436"/>
            <a:ext cx="4537825" cy="1879065"/>
          </a:xfrm>
          <a:prstGeom prst="rect">
            <a:avLst/>
          </a:prstGeom>
        </p:spPr>
      </p:pic>
      <p:graphicFrame>
        <p:nvGraphicFramePr>
          <p:cNvPr id="9" name="Object 8">
            <a:extLst>
              <a:ext uri="{FF2B5EF4-FFF2-40B4-BE49-F238E27FC236}">
                <a16:creationId xmlns:a16="http://schemas.microsoft.com/office/drawing/2014/main" id="{394A2DB7-3F90-19EF-9317-89AE1626668F}"/>
              </a:ext>
            </a:extLst>
          </p:cNvPr>
          <p:cNvGraphicFramePr>
            <a:graphicFrameLocks noChangeAspect="1"/>
          </p:cNvGraphicFramePr>
          <p:nvPr>
            <p:extLst>
              <p:ext uri="{D42A27DB-BD31-4B8C-83A1-F6EECF244321}">
                <p14:modId xmlns:p14="http://schemas.microsoft.com/office/powerpoint/2010/main" val="3940812680"/>
              </p:ext>
            </p:extLst>
          </p:nvPr>
        </p:nvGraphicFramePr>
        <p:xfrm>
          <a:off x="5778759" y="1983101"/>
          <a:ext cx="1181878" cy="1895441"/>
        </p:xfrm>
        <a:graphic>
          <a:graphicData uri="http://schemas.openxmlformats.org/presentationml/2006/ole">
            <mc:AlternateContent xmlns:mc="http://schemas.openxmlformats.org/markup-compatibility/2006">
              <mc:Choice xmlns:v="urn:schemas-microsoft-com:vml" Requires="v">
                <p:oleObj name="Equation" r:id="rId3" imgW="1523174" imgH="2441776" progId="Equation.DSMT4">
                  <p:embed/>
                </p:oleObj>
              </mc:Choice>
              <mc:Fallback>
                <p:oleObj name="Equation" r:id="rId3" imgW="1523174" imgH="2441776" progId="Equation.DSMT4">
                  <p:embed/>
                  <p:pic>
                    <p:nvPicPr>
                      <p:cNvPr id="0" name=""/>
                      <p:cNvPicPr/>
                      <p:nvPr/>
                    </p:nvPicPr>
                    <p:blipFill>
                      <a:blip r:embed="rId4"/>
                      <a:stretch>
                        <a:fillRect/>
                      </a:stretch>
                    </p:blipFill>
                    <p:spPr>
                      <a:xfrm>
                        <a:off x="5778759" y="1983101"/>
                        <a:ext cx="1181878" cy="1895441"/>
                      </a:xfrm>
                      <a:prstGeom prst="rect">
                        <a:avLst/>
                      </a:prstGeom>
                    </p:spPr>
                  </p:pic>
                </p:oleObj>
              </mc:Fallback>
            </mc:AlternateContent>
          </a:graphicData>
        </a:graphic>
      </p:graphicFrame>
      <p:pic>
        <p:nvPicPr>
          <p:cNvPr id="10" name="Picture 9">
            <a:extLst>
              <a:ext uri="{FF2B5EF4-FFF2-40B4-BE49-F238E27FC236}">
                <a16:creationId xmlns:a16="http://schemas.microsoft.com/office/drawing/2014/main" id="{7F660513-CBF1-2082-8D4D-1A387623DA3C}"/>
              </a:ext>
            </a:extLst>
          </p:cNvPr>
          <p:cNvPicPr>
            <a:picLocks noChangeAspect="1"/>
          </p:cNvPicPr>
          <p:nvPr/>
        </p:nvPicPr>
        <p:blipFill>
          <a:blip r:embed="rId5"/>
          <a:stretch>
            <a:fillRect/>
          </a:stretch>
        </p:blipFill>
        <p:spPr>
          <a:xfrm>
            <a:off x="351415" y="4772172"/>
            <a:ext cx="5075360" cy="1851820"/>
          </a:xfrm>
          <a:prstGeom prst="rect">
            <a:avLst/>
          </a:prstGeom>
        </p:spPr>
      </p:pic>
      <p:sp>
        <p:nvSpPr>
          <p:cNvPr id="12" name="TextBox 11">
            <a:extLst>
              <a:ext uri="{FF2B5EF4-FFF2-40B4-BE49-F238E27FC236}">
                <a16:creationId xmlns:a16="http://schemas.microsoft.com/office/drawing/2014/main" id="{34CB1E4F-B529-589B-CBCE-2C2BA4A4E7B0}"/>
              </a:ext>
            </a:extLst>
          </p:cNvPr>
          <p:cNvSpPr txBox="1"/>
          <p:nvPr/>
        </p:nvSpPr>
        <p:spPr>
          <a:xfrm>
            <a:off x="351416" y="4259109"/>
            <a:ext cx="9221792"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Now we’ll fill in our residuals and make the root node, which outputs the average of all the residuals.  </a:t>
            </a:r>
          </a:p>
        </p:txBody>
      </p:sp>
      <p:pic>
        <p:nvPicPr>
          <p:cNvPr id="13" name="Picture 12" descr="A picture containing text, font, screenshot, number&#10;&#10;Description automatically generated">
            <a:extLst>
              <a:ext uri="{FF2B5EF4-FFF2-40B4-BE49-F238E27FC236}">
                <a16:creationId xmlns:a16="http://schemas.microsoft.com/office/drawing/2014/main" id="{533F2E49-902C-96D8-2743-0E6178BAA81E}"/>
              </a:ext>
            </a:extLst>
          </p:cNvPr>
          <p:cNvPicPr>
            <a:picLocks noChangeAspect="1"/>
          </p:cNvPicPr>
          <p:nvPr/>
        </p:nvPicPr>
        <p:blipFill>
          <a:blip r:embed="rId6"/>
          <a:stretch>
            <a:fillRect/>
          </a:stretch>
        </p:blipFill>
        <p:spPr>
          <a:xfrm>
            <a:off x="6749676" y="5087683"/>
            <a:ext cx="1601222" cy="921808"/>
          </a:xfrm>
          <a:prstGeom prst="rect">
            <a:avLst/>
          </a:prstGeom>
        </p:spPr>
      </p:pic>
    </p:spTree>
    <p:extLst>
      <p:ext uri="{BB962C8B-B14F-4D97-AF65-F5344CB8AC3E}">
        <p14:creationId xmlns:p14="http://schemas.microsoft.com/office/powerpoint/2010/main" val="271752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7" name="TextBox 6">
            <a:extLst>
              <a:ext uri="{FF2B5EF4-FFF2-40B4-BE49-F238E27FC236}">
                <a16:creationId xmlns:a16="http://schemas.microsoft.com/office/drawing/2014/main" id="{7D193354-2528-CCBC-2451-3EC2152F4545}"/>
              </a:ext>
            </a:extLst>
          </p:cNvPr>
          <p:cNvSpPr txBox="1"/>
          <p:nvPr/>
        </p:nvSpPr>
        <p:spPr>
          <a:xfrm>
            <a:off x="289147" y="1064918"/>
            <a:ext cx="1231743" cy="369332"/>
          </a:xfrm>
          <a:prstGeom prst="rect">
            <a:avLst/>
          </a:prstGeom>
          <a:noFill/>
        </p:spPr>
        <p:txBody>
          <a:bodyPr wrap="square" rtlCol="0">
            <a:spAutoFit/>
          </a:bodyPr>
          <a:lstStyle/>
          <a:p>
            <a:r>
              <a:rPr lang="en-US" b="1">
                <a:solidFill>
                  <a:srgbClr val="FF0000"/>
                </a:solidFill>
              </a:rPr>
              <a:t>2</a:t>
            </a:r>
            <a:r>
              <a:rPr lang="en-US" b="1" baseline="30000">
                <a:solidFill>
                  <a:srgbClr val="FF0000"/>
                </a:solidFill>
              </a:rPr>
              <a:t>nd</a:t>
            </a:r>
            <a:r>
              <a:rPr lang="en-US" b="1">
                <a:solidFill>
                  <a:srgbClr val="FF0000"/>
                </a:solidFill>
              </a:rPr>
              <a:t> Tree</a:t>
            </a:r>
          </a:p>
        </p:txBody>
      </p:sp>
      <p:sp>
        <p:nvSpPr>
          <p:cNvPr id="8" name="TextBox 7">
            <a:extLst>
              <a:ext uri="{FF2B5EF4-FFF2-40B4-BE49-F238E27FC236}">
                <a16:creationId xmlns:a16="http://schemas.microsoft.com/office/drawing/2014/main" id="{D8664D2A-1B1C-B869-BFAD-D978916DE8A3}"/>
              </a:ext>
            </a:extLst>
          </p:cNvPr>
          <p:cNvSpPr txBox="1"/>
          <p:nvPr/>
        </p:nvSpPr>
        <p:spPr>
          <a:xfrm>
            <a:off x="310732" y="3659188"/>
            <a:ext cx="4475872"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The cosine similarity is, and leaf output is:</a:t>
            </a:r>
          </a:p>
        </p:txBody>
      </p:sp>
      <p:pic>
        <p:nvPicPr>
          <p:cNvPr id="3" name="Picture 2">
            <a:extLst>
              <a:ext uri="{FF2B5EF4-FFF2-40B4-BE49-F238E27FC236}">
                <a16:creationId xmlns:a16="http://schemas.microsoft.com/office/drawing/2014/main" id="{DF01AFBE-C2E4-DCF5-B6D5-67FF479C6C0A}"/>
              </a:ext>
            </a:extLst>
          </p:cNvPr>
          <p:cNvPicPr>
            <a:picLocks noChangeAspect="1"/>
          </p:cNvPicPr>
          <p:nvPr/>
        </p:nvPicPr>
        <p:blipFill>
          <a:blip r:embed="rId2"/>
          <a:stretch>
            <a:fillRect/>
          </a:stretch>
        </p:blipFill>
        <p:spPr>
          <a:xfrm>
            <a:off x="366717" y="1734419"/>
            <a:ext cx="6705887" cy="1724780"/>
          </a:xfrm>
          <a:prstGeom prst="rect">
            <a:avLst/>
          </a:prstGeom>
        </p:spPr>
      </p:pic>
      <p:graphicFrame>
        <p:nvGraphicFramePr>
          <p:cNvPr id="4" name="Object 3">
            <a:extLst>
              <a:ext uri="{FF2B5EF4-FFF2-40B4-BE49-F238E27FC236}">
                <a16:creationId xmlns:a16="http://schemas.microsoft.com/office/drawing/2014/main" id="{F4683972-A36F-B723-748D-1C23D3BF1A0C}"/>
              </a:ext>
            </a:extLst>
          </p:cNvPr>
          <p:cNvGraphicFramePr>
            <a:graphicFrameLocks noChangeAspect="1"/>
          </p:cNvGraphicFramePr>
          <p:nvPr>
            <p:extLst>
              <p:ext uri="{D42A27DB-BD31-4B8C-83A1-F6EECF244321}">
                <p14:modId xmlns:p14="http://schemas.microsoft.com/office/powerpoint/2010/main" val="743209918"/>
              </p:ext>
            </p:extLst>
          </p:nvPr>
        </p:nvGraphicFramePr>
        <p:xfrm>
          <a:off x="441714" y="4197731"/>
          <a:ext cx="6346054" cy="1226327"/>
        </p:xfrm>
        <a:graphic>
          <a:graphicData uri="http://schemas.openxmlformats.org/presentationml/2006/ole">
            <mc:AlternateContent xmlns:mc="http://schemas.openxmlformats.org/markup-compatibility/2006">
              <mc:Choice xmlns:v="urn:schemas-microsoft-com:vml" Requires="v">
                <p:oleObj name="Equation" r:id="rId3" imgW="4991040" imgH="965160" progId="Equation.DSMT4">
                  <p:embed/>
                </p:oleObj>
              </mc:Choice>
              <mc:Fallback>
                <p:oleObj name="Equation" r:id="rId3" imgW="4991040" imgH="965160" progId="Equation.DSMT4">
                  <p:embed/>
                  <p:pic>
                    <p:nvPicPr>
                      <p:cNvPr id="0" name=""/>
                      <p:cNvPicPr/>
                      <p:nvPr/>
                    </p:nvPicPr>
                    <p:blipFill>
                      <a:blip r:embed="rId4"/>
                      <a:stretch>
                        <a:fillRect/>
                      </a:stretch>
                    </p:blipFill>
                    <p:spPr>
                      <a:xfrm>
                        <a:off x="441714" y="4197731"/>
                        <a:ext cx="6346054" cy="122632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974AF7CF-4F21-6788-2ACB-0CD9E9BED3EE}"/>
              </a:ext>
            </a:extLst>
          </p:cNvPr>
          <p:cNvSpPr txBox="1"/>
          <p:nvPr/>
        </p:nvSpPr>
        <p:spPr>
          <a:xfrm>
            <a:off x="310732" y="1383876"/>
            <a:ext cx="7912461"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Now we’ll split the root node.  We’ll just do it by color again, with C</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crit</a:t>
            </a:r>
            <a:r>
              <a:rPr lang="en-US" sz="1600">
                <a:effectLst/>
                <a:latin typeface="Calibri" panose="020F0502020204030204" pitchFamily="34" charset="0"/>
                <a:ea typeface="Calibri" panose="020F0502020204030204" pitchFamily="34" charset="0"/>
                <a:cs typeface="Times New Roman" panose="02020603050405020304" pitchFamily="18" charset="0"/>
              </a:rPr>
              <a:t> = 0.20.</a:t>
            </a:r>
          </a:p>
        </p:txBody>
      </p:sp>
      <p:graphicFrame>
        <p:nvGraphicFramePr>
          <p:cNvPr id="11" name="Object 10">
            <a:extLst>
              <a:ext uri="{FF2B5EF4-FFF2-40B4-BE49-F238E27FC236}">
                <a16:creationId xmlns:a16="http://schemas.microsoft.com/office/drawing/2014/main" id="{F2860F4C-90F9-6495-8563-F7FD170037FD}"/>
              </a:ext>
            </a:extLst>
          </p:cNvPr>
          <p:cNvGraphicFramePr>
            <a:graphicFrameLocks noChangeAspect="1"/>
          </p:cNvGraphicFramePr>
          <p:nvPr>
            <p:extLst>
              <p:ext uri="{D42A27DB-BD31-4B8C-83A1-F6EECF244321}">
                <p14:modId xmlns:p14="http://schemas.microsoft.com/office/powerpoint/2010/main" val="1899312046"/>
              </p:ext>
            </p:extLst>
          </p:nvPr>
        </p:nvGraphicFramePr>
        <p:xfrm>
          <a:off x="541176" y="5540159"/>
          <a:ext cx="3918856" cy="1080288"/>
        </p:xfrm>
        <a:graphic>
          <a:graphicData uri="http://schemas.openxmlformats.org/presentationml/2006/ole">
            <mc:AlternateContent xmlns:mc="http://schemas.openxmlformats.org/markup-compatibility/2006">
              <mc:Choice xmlns:v="urn:schemas-microsoft-com:vml" Requires="v">
                <p:oleObj name="Equation" r:id="rId5" imgW="3046709" imgH="839282" progId="Equation.DSMT4">
                  <p:embed/>
                </p:oleObj>
              </mc:Choice>
              <mc:Fallback>
                <p:oleObj name="Equation" r:id="rId5" imgW="3046709" imgH="839282" progId="Equation.DSMT4">
                  <p:embed/>
                  <p:pic>
                    <p:nvPicPr>
                      <p:cNvPr id="0" name=""/>
                      <p:cNvPicPr/>
                      <p:nvPr/>
                    </p:nvPicPr>
                    <p:blipFill>
                      <a:blip r:embed="rId6"/>
                      <a:stretch>
                        <a:fillRect/>
                      </a:stretch>
                    </p:blipFill>
                    <p:spPr>
                      <a:xfrm>
                        <a:off x="541176" y="5540159"/>
                        <a:ext cx="3918856" cy="1080288"/>
                      </a:xfrm>
                      <a:prstGeom prst="rect">
                        <a:avLst/>
                      </a:prstGeom>
                    </p:spPr>
                  </p:pic>
                </p:oleObj>
              </mc:Fallback>
            </mc:AlternateContent>
          </a:graphicData>
        </a:graphic>
      </p:graphicFrame>
      <p:pic>
        <p:nvPicPr>
          <p:cNvPr id="14" name="Picture 13" descr="A diagram of a root&#10;&#10;Description automatically generated with low confidence">
            <a:extLst>
              <a:ext uri="{FF2B5EF4-FFF2-40B4-BE49-F238E27FC236}">
                <a16:creationId xmlns:a16="http://schemas.microsoft.com/office/drawing/2014/main" id="{B81AF622-458F-E64B-64DA-5DDED10988AD}"/>
              </a:ext>
            </a:extLst>
          </p:cNvPr>
          <p:cNvPicPr>
            <a:picLocks noChangeAspect="1"/>
          </p:cNvPicPr>
          <p:nvPr/>
        </p:nvPicPr>
        <p:blipFill>
          <a:blip r:embed="rId7"/>
          <a:stretch>
            <a:fillRect/>
          </a:stretch>
        </p:blipFill>
        <p:spPr>
          <a:xfrm>
            <a:off x="7798837" y="4433271"/>
            <a:ext cx="3653454" cy="1714369"/>
          </a:xfrm>
          <a:prstGeom prst="rect">
            <a:avLst/>
          </a:prstGeom>
        </p:spPr>
      </p:pic>
    </p:spTree>
    <p:extLst>
      <p:ext uri="{BB962C8B-B14F-4D97-AF65-F5344CB8AC3E}">
        <p14:creationId xmlns:p14="http://schemas.microsoft.com/office/powerpoint/2010/main" val="435060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6D1990-3C31-834E-2085-DBB158495AA6}"/>
              </a:ext>
            </a:extLst>
          </p:cNvPr>
          <p:cNvSpPr txBox="1"/>
          <p:nvPr/>
        </p:nvSpPr>
        <p:spPr>
          <a:xfrm flipH="1">
            <a:off x="2143430" y="94469"/>
            <a:ext cx="801329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Decision Trees + Cat Boost:</a:t>
            </a:r>
            <a:r>
              <a:rPr kumimoji="0" lang="en-US" sz="3200" b="1" i="0" u="sng" strike="noStrike" kern="1200" cap="none" spc="0" normalizeH="0" noProof="0">
                <a:ln>
                  <a:noFill/>
                </a:ln>
                <a:effectLst/>
                <a:uLnTx/>
                <a:uFillTx/>
                <a:latin typeface="Calibri" panose="020F0502020204030204"/>
                <a:ea typeface="+mn-ea"/>
                <a:cs typeface="+mn-cs"/>
              </a:rPr>
              <a:t> </a:t>
            </a:r>
            <a:r>
              <a:rPr kumimoji="0" lang="en-US" sz="3200" b="1" i="0" u="sng" strike="noStrike" kern="1200" cap="none" spc="0" normalizeH="0" baseline="0" noProof="0">
                <a:ln>
                  <a:noFill/>
                </a:ln>
                <a:effectLst/>
                <a:uLnTx/>
                <a:uFillTx/>
                <a:latin typeface="Calibri" panose="020F0502020204030204"/>
                <a:ea typeface="+mn-ea"/>
                <a:cs typeface="+mn-cs"/>
              </a:rPr>
              <a:t>Regression</a:t>
            </a:r>
          </a:p>
        </p:txBody>
      </p:sp>
      <p:sp>
        <p:nvSpPr>
          <p:cNvPr id="7" name="TextBox 6">
            <a:extLst>
              <a:ext uri="{FF2B5EF4-FFF2-40B4-BE49-F238E27FC236}">
                <a16:creationId xmlns:a16="http://schemas.microsoft.com/office/drawing/2014/main" id="{7D193354-2528-CCBC-2451-3EC2152F4545}"/>
              </a:ext>
            </a:extLst>
          </p:cNvPr>
          <p:cNvSpPr txBox="1"/>
          <p:nvPr/>
        </p:nvSpPr>
        <p:spPr>
          <a:xfrm>
            <a:off x="289147" y="1064918"/>
            <a:ext cx="1231743" cy="369332"/>
          </a:xfrm>
          <a:prstGeom prst="rect">
            <a:avLst/>
          </a:prstGeom>
          <a:noFill/>
        </p:spPr>
        <p:txBody>
          <a:bodyPr wrap="square" rtlCol="0">
            <a:spAutoFit/>
          </a:bodyPr>
          <a:lstStyle/>
          <a:p>
            <a:r>
              <a:rPr lang="en-US" b="1">
                <a:solidFill>
                  <a:srgbClr val="FF0000"/>
                </a:solidFill>
              </a:rPr>
              <a:t>2</a:t>
            </a:r>
            <a:r>
              <a:rPr lang="en-US" b="1" baseline="30000">
                <a:solidFill>
                  <a:srgbClr val="FF0000"/>
                </a:solidFill>
              </a:rPr>
              <a:t>nd</a:t>
            </a:r>
            <a:r>
              <a:rPr lang="en-US" b="1">
                <a:solidFill>
                  <a:srgbClr val="FF0000"/>
                </a:solidFill>
              </a:rPr>
              <a:t> Tree</a:t>
            </a:r>
          </a:p>
        </p:txBody>
      </p:sp>
      <p:sp>
        <p:nvSpPr>
          <p:cNvPr id="5" name="TextBox 4">
            <a:extLst>
              <a:ext uri="{FF2B5EF4-FFF2-40B4-BE49-F238E27FC236}">
                <a16:creationId xmlns:a16="http://schemas.microsoft.com/office/drawing/2014/main" id="{974AF7CF-4F21-6788-2ACB-0CD9E9BED3EE}"/>
              </a:ext>
            </a:extLst>
          </p:cNvPr>
          <p:cNvSpPr txBox="1"/>
          <p:nvPr/>
        </p:nvSpPr>
        <p:spPr>
          <a:xfrm>
            <a:off x="310733" y="1383876"/>
            <a:ext cx="3038958"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So now our output is, all total,</a:t>
            </a:r>
          </a:p>
        </p:txBody>
      </p:sp>
      <p:graphicFrame>
        <p:nvGraphicFramePr>
          <p:cNvPr id="6" name="Object 5">
            <a:extLst>
              <a:ext uri="{FF2B5EF4-FFF2-40B4-BE49-F238E27FC236}">
                <a16:creationId xmlns:a16="http://schemas.microsoft.com/office/drawing/2014/main" id="{1256973D-5475-C1D3-233E-45C389181994}"/>
              </a:ext>
            </a:extLst>
          </p:cNvPr>
          <p:cNvGraphicFramePr>
            <a:graphicFrameLocks noChangeAspect="1"/>
          </p:cNvGraphicFramePr>
          <p:nvPr>
            <p:extLst>
              <p:ext uri="{D42A27DB-BD31-4B8C-83A1-F6EECF244321}">
                <p14:modId xmlns:p14="http://schemas.microsoft.com/office/powerpoint/2010/main" val="1442921918"/>
              </p:ext>
            </p:extLst>
          </p:nvPr>
        </p:nvGraphicFramePr>
        <p:xfrm>
          <a:off x="414434" y="1968727"/>
          <a:ext cx="6275615" cy="1704679"/>
        </p:xfrm>
        <a:graphic>
          <a:graphicData uri="http://schemas.openxmlformats.org/presentationml/2006/ole">
            <mc:AlternateContent xmlns:mc="http://schemas.openxmlformats.org/markup-compatibility/2006">
              <mc:Choice xmlns:v="urn:schemas-microsoft-com:vml" Requires="v">
                <p:oleObj name="Equation" r:id="rId2" imgW="4493599" imgH="1221068" progId="Equation.DSMT4">
                  <p:embed/>
                </p:oleObj>
              </mc:Choice>
              <mc:Fallback>
                <p:oleObj name="Equation" r:id="rId2" imgW="4493599" imgH="1221068" progId="Equation.DSMT4">
                  <p:embed/>
                  <p:pic>
                    <p:nvPicPr>
                      <p:cNvPr id="0" name=""/>
                      <p:cNvPicPr/>
                      <p:nvPr/>
                    </p:nvPicPr>
                    <p:blipFill>
                      <a:blip r:embed="rId3"/>
                      <a:stretch>
                        <a:fillRect/>
                      </a:stretch>
                    </p:blipFill>
                    <p:spPr>
                      <a:xfrm>
                        <a:off x="414434" y="1968727"/>
                        <a:ext cx="6275615" cy="1704679"/>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DA04041D-29FD-B17D-4AA4-91268FFE2556}"/>
              </a:ext>
            </a:extLst>
          </p:cNvPr>
          <p:cNvSpPr txBox="1"/>
          <p:nvPr/>
        </p:nvSpPr>
        <p:spPr>
          <a:xfrm>
            <a:off x="310733" y="3910532"/>
            <a:ext cx="11595127"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If we were to make a prediction on a new row, then we’d add it to the training data, use the encoding formula to get a color value, </a:t>
            </a:r>
          </a:p>
        </p:txBody>
      </p:sp>
      <p:pic>
        <p:nvPicPr>
          <p:cNvPr id="10" name="Picture 9">
            <a:extLst>
              <a:ext uri="{FF2B5EF4-FFF2-40B4-BE49-F238E27FC236}">
                <a16:creationId xmlns:a16="http://schemas.microsoft.com/office/drawing/2014/main" id="{EF8EF240-8336-BF5D-6FFD-450B50D2BE35}"/>
              </a:ext>
            </a:extLst>
          </p:cNvPr>
          <p:cNvPicPr>
            <a:picLocks noChangeAspect="1"/>
          </p:cNvPicPr>
          <p:nvPr/>
        </p:nvPicPr>
        <p:blipFill>
          <a:blip r:embed="rId4"/>
          <a:stretch>
            <a:fillRect/>
          </a:stretch>
        </p:blipFill>
        <p:spPr>
          <a:xfrm>
            <a:off x="414434" y="4356748"/>
            <a:ext cx="5090601" cy="2080440"/>
          </a:xfrm>
          <a:prstGeom prst="rect">
            <a:avLst/>
          </a:prstGeom>
        </p:spPr>
      </p:pic>
      <p:graphicFrame>
        <p:nvGraphicFramePr>
          <p:cNvPr id="12" name="Object 11">
            <a:extLst>
              <a:ext uri="{FF2B5EF4-FFF2-40B4-BE49-F238E27FC236}">
                <a16:creationId xmlns:a16="http://schemas.microsoft.com/office/drawing/2014/main" id="{5A345694-5283-646E-69C9-9E655BFE6400}"/>
              </a:ext>
            </a:extLst>
          </p:cNvPr>
          <p:cNvGraphicFramePr>
            <a:graphicFrameLocks noChangeAspect="1"/>
          </p:cNvGraphicFramePr>
          <p:nvPr>
            <p:extLst>
              <p:ext uri="{D42A27DB-BD31-4B8C-83A1-F6EECF244321}">
                <p14:modId xmlns:p14="http://schemas.microsoft.com/office/powerpoint/2010/main" val="3958119967"/>
              </p:ext>
            </p:extLst>
          </p:nvPr>
        </p:nvGraphicFramePr>
        <p:xfrm>
          <a:off x="6096000" y="4374220"/>
          <a:ext cx="2385527" cy="597003"/>
        </p:xfrm>
        <a:graphic>
          <a:graphicData uri="http://schemas.openxmlformats.org/presentationml/2006/ole">
            <mc:AlternateContent xmlns:mc="http://schemas.openxmlformats.org/markup-compatibility/2006">
              <mc:Choice xmlns:v="urn:schemas-microsoft-com:vml" Requires="v">
                <p:oleObj name="Equation" r:id="rId5" imgW="1523174" imgH="381426" progId="Equation.DSMT4">
                  <p:embed/>
                </p:oleObj>
              </mc:Choice>
              <mc:Fallback>
                <p:oleObj name="Equation" r:id="rId5" imgW="1523174" imgH="381426" progId="Equation.DSMT4">
                  <p:embed/>
                  <p:pic>
                    <p:nvPicPr>
                      <p:cNvPr id="0" name=""/>
                      <p:cNvPicPr/>
                      <p:nvPr/>
                    </p:nvPicPr>
                    <p:blipFill>
                      <a:blip r:embed="rId6"/>
                      <a:stretch>
                        <a:fillRect/>
                      </a:stretch>
                    </p:blipFill>
                    <p:spPr>
                      <a:xfrm>
                        <a:off x="6096000" y="4374220"/>
                        <a:ext cx="2385527" cy="597003"/>
                      </a:xfrm>
                      <a:prstGeom prst="rect">
                        <a:avLst/>
                      </a:prstGeom>
                      <a:solidFill>
                        <a:schemeClr val="accent1">
                          <a:lumMod val="20000"/>
                          <a:lumOff val="80000"/>
                        </a:schemeClr>
                      </a:solidFill>
                    </p:spPr>
                  </p:pic>
                </p:oleObj>
              </mc:Fallback>
            </mc:AlternateContent>
          </a:graphicData>
        </a:graphic>
      </p:graphicFrame>
      <p:sp>
        <p:nvSpPr>
          <p:cNvPr id="15" name="TextBox 14">
            <a:extLst>
              <a:ext uri="{FF2B5EF4-FFF2-40B4-BE49-F238E27FC236}">
                <a16:creationId xmlns:a16="http://schemas.microsoft.com/office/drawing/2014/main" id="{591E990D-5A2C-734E-24ED-0F1806B0EC8C}"/>
              </a:ext>
            </a:extLst>
          </p:cNvPr>
          <p:cNvSpPr txBox="1"/>
          <p:nvPr/>
        </p:nvSpPr>
        <p:spPr>
          <a:xfrm>
            <a:off x="6068007" y="5130511"/>
            <a:ext cx="5461663" cy="338554"/>
          </a:xfrm>
          <a:prstGeom prst="rect">
            <a:avLst/>
          </a:prstGeom>
          <a:noFill/>
        </p:spPr>
        <p:txBody>
          <a:bodyPr wrap="square" rtlCol="0">
            <a:spAutoFit/>
          </a:bodyPr>
          <a:lstStyle/>
          <a:p>
            <a:r>
              <a:rPr lang="en-US" sz="1600"/>
              <a:t>and feed it through the W</a:t>
            </a:r>
            <a:r>
              <a:rPr lang="en-US" sz="1600" baseline="-25000"/>
              <a:t>i</a:t>
            </a:r>
            <a:r>
              <a:rPr lang="en-US" sz="1600" baseline="30000"/>
              <a:t>(2)</a:t>
            </a:r>
            <a:r>
              <a:rPr lang="en-US" sz="1600"/>
              <a:t> formula above to get a value.</a:t>
            </a:r>
          </a:p>
        </p:txBody>
      </p:sp>
    </p:spTree>
    <p:extLst>
      <p:ext uri="{BB962C8B-B14F-4D97-AF65-F5344CB8AC3E}">
        <p14:creationId xmlns:p14="http://schemas.microsoft.com/office/powerpoint/2010/main" val="1512580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274140" y="46184"/>
            <a:ext cx="438518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C000"/>
                </a:solidFill>
                <a:effectLst/>
                <a:uLnTx/>
                <a:uFillTx/>
                <a:latin typeface="Calibri" panose="020F0502020204030204"/>
                <a:ea typeface="+mn-ea"/>
                <a:cs typeface="+mn-cs"/>
              </a:rPr>
              <a:t>Pruning Decision Trees</a:t>
            </a:r>
          </a:p>
        </p:txBody>
      </p:sp>
      <p:sp>
        <p:nvSpPr>
          <p:cNvPr id="35" name="TextBox 34">
            <a:extLst>
              <a:ext uri="{FF2B5EF4-FFF2-40B4-BE49-F238E27FC236}">
                <a16:creationId xmlns:a16="http://schemas.microsoft.com/office/drawing/2014/main" id="{E4A6071A-2B0B-7879-810F-BBD6653E5738}"/>
              </a:ext>
            </a:extLst>
          </p:cNvPr>
          <p:cNvSpPr txBox="1"/>
          <p:nvPr/>
        </p:nvSpPr>
        <p:spPr>
          <a:xfrm>
            <a:off x="404552" y="630959"/>
            <a:ext cx="8818105" cy="1600438"/>
          </a:xfrm>
          <a:prstGeom prst="rect">
            <a:avLst/>
          </a:prstGeom>
          <a:noFill/>
        </p:spPr>
        <p:txBody>
          <a:bodyPr wrap="square" rtlCol="0">
            <a:spAutoFit/>
          </a:bodyPr>
          <a:lstStyle/>
          <a:p>
            <a:r>
              <a:rPr lang="en-US" b="1"/>
              <a:t>Pruning Trees</a:t>
            </a:r>
            <a:endParaRPr lang="en-US" sz="1600" b="1"/>
          </a:p>
          <a:p>
            <a:r>
              <a:rPr lang="en-US" sz="1600"/>
              <a:t>Let’s consider an example data set to the right.  We can fit the data with a decision tree.  First we’d find the dosage split that minimizes SSE(O|A).  And then for each subgroup, we repeat the procedure, etc.  Would could continue, until the number of measurements in each group is just one.  But we usually stop when the number of measurements is 20 (or in this illustration, 7, I think).  This is to avoid overfitting.  But even so, we will see that the data is probably overfit.   </a:t>
            </a:r>
          </a:p>
        </p:txBody>
      </p:sp>
      <p:pic>
        <p:nvPicPr>
          <p:cNvPr id="2" name="Picture 1" descr="Chart, scatter chart, bubble chart&#10;&#10;Description automatically generated">
            <a:extLst>
              <a:ext uri="{FF2B5EF4-FFF2-40B4-BE49-F238E27FC236}">
                <a16:creationId xmlns:a16="http://schemas.microsoft.com/office/drawing/2014/main" id="{52A8BB69-22EC-69A5-C155-84D1C2E42430}"/>
              </a:ext>
            </a:extLst>
          </p:cNvPr>
          <p:cNvPicPr>
            <a:picLocks noChangeAspect="1"/>
          </p:cNvPicPr>
          <p:nvPr/>
        </p:nvPicPr>
        <p:blipFill>
          <a:blip r:embed="rId2"/>
          <a:stretch>
            <a:fillRect/>
          </a:stretch>
        </p:blipFill>
        <p:spPr>
          <a:xfrm>
            <a:off x="9666098" y="82745"/>
            <a:ext cx="2424287" cy="2250021"/>
          </a:xfrm>
          <a:prstGeom prst="rect">
            <a:avLst/>
          </a:prstGeom>
        </p:spPr>
      </p:pic>
      <p:pic>
        <p:nvPicPr>
          <p:cNvPr id="5" name="Picture 4" descr="Chart&#10;&#10;Description automatically generated">
            <a:extLst>
              <a:ext uri="{FF2B5EF4-FFF2-40B4-BE49-F238E27FC236}">
                <a16:creationId xmlns:a16="http://schemas.microsoft.com/office/drawing/2014/main" id="{CA8BDED4-CCD2-C6E1-6D53-3F9460E0E1DF}"/>
              </a:ext>
            </a:extLst>
          </p:cNvPr>
          <p:cNvPicPr>
            <a:picLocks noChangeAspect="1"/>
          </p:cNvPicPr>
          <p:nvPr/>
        </p:nvPicPr>
        <p:blipFill>
          <a:blip r:embed="rId3"/>
          <a:stretch>
            <a:fillRect/>
          </a:stretch>
        </p:blipFill>
        <p:spPr>
          <a:xfrm>
            <a:off x="571702" y="2527897"/>
            <a:ext cx="2097094" cy="1962396"/>
          </a:xfrm>
          <a:prstGeom prst="rect">
            <a:avLst/>
          </a:prstGeom>
        </p:spPr>
      </p:pic>
      <p:pic>
        <p:nvPicPr>
          <p:cNvPr id="7" name="Picture 6" descr="Chart&#10;&#10;Description automatically generated">
            <a:extLst>
              <a:ext uri="{FF2B5EF4-FFF2-40B4-BE49-F238E27FC236}">
                <a16:creationId xmlns:a16="http://schemas.microsoft.com/office/drawing/2014/main" id="{22661301-D57E-5BF6-2692-3299F9B48EC9}"/>
              </a:ext>
            </a:extLst>
          </p:cNvPr>
          <p:cNvPicPr>
            <a:picLocks noChangeAspect="1"/>
          </p:cNvPicPr>
          <p:nvPr/>
        </p:nvPicPr>
        <p:blipFill>
          <a:blip r:embed="rId4"/>
          <a:stretch>
            <a:fillRect/>
          </a:stretch>
        </p:blipFill>
        <p:spPr>
          <a:xfrm>
            <a:off x="3958696" y="2527897"/>
            <a:ext cx="2325047" cy="2080969"/>
          </a:xfrm>
          <a:prstGeom prst="rect">
            <a:avLst/>
          </a:prstGeom>
        </p:spPr>
      </p:pic>
      <p:pic>
        <p:nvPicPr>
          <p:cNvPr id="9" name="Picture 8" descr="Chart, histogram&#10;&#10;Description automatically generated">
            <a:extLst>
              <a:ext uri="{FF2B5EF4-FFF2-40B4-BE49-F238E27FC236}">
                <a16:creationId xmlns:a16="http://schemas.microsoft.com/office/drawing/2014/main" id="{ABA5BC3C-9EC1-FAAA-66B6-E13B9F707FE0}"/>
              </a:ext>
            </a:extLst>
          </p:cNvPr>
          <p:cNvPicPr>
            <a:picLocks noChangeAspect="1"/>
          </p:cNvPicPr>
          <p:nvPr/>
        </p:nvPicPr>
        <p:blipFill>
          <a:blip r:embed="rId5"/>
          <a:stretch>
            <a:fillRect/>
          </a:stretch>
        </p:blipFill>
        <p:spPr>
          <a:xfrm>
            <a:off x="7359995" y="2365234"/>
            <a:ext cx="2306103" cy="2287721"/>
          </a:xfrm>
          <a:prstGeom prst="rect">
            <a:avLst/>
          </a:prstGeom>
        </p:spPr>
      </p:pic>
      <p:pic>
        <p:nvPicPr>
          <p:cNvPr id="4" name="Picture 3" descr="Diagram&#10;&#10;Description automatically generated">
            <a:extLst>
              <a:ext uri="{FF2B5EF4-FFF2-40B4-BE49-F238E27FC236}">
                <a16:creationId xmlns:a16="http://schemas.microsoft.com/office/drawing/2014/main" id="{D65CE6F9-FE2F-1724-6D8B-BA2C3922A974}"/>
              </a:ext>
            </a:extLst>
          </p:cNvPr>
          <p:cNvPicPr>
            <a:picLocks noChangeAspect="1"/>
          </p:cNvPicPr>
          <p:nvPr/>
        </p:nvPicPr>
        <p:blipFill>
          <a:blip r:embed="rId6"/>
          <a:stretch>
            <a:fillRect/>
          </a:stretch>
        </p:blipFill>
        <p:spPr>
          <a:xfrm>
            <a:off x="404552" y="5152103"/>
            <a:ext cx="2729346" cy="1296384"/>
          </a:xfrm>
          <a:prstGeom prst="rect">
            <a:avLst/>
          </a:prstGeom>
        </p:spPr>
      </p:pic>
      <p:pic>
        <p:nvPicPr>
          <p:cNvPr id="11" name="Picture 10" descr="Diagram&#10;&#10;Description automatically generated">
            <a:extLst>
              <a:ext uri="{FF2B5EF4-FFF2-40B4-BE49-F238E27FC236}">
                <a16:creationId xmlns:a16="http://schemas.microsoft.com/office/drawing/2014/main" id="{AE7FB6CB-B095-4480-3C07-5D66B5E28600}"/>
              </a:ext>
            </a:extLst>
          </p:cNvPr>
          <p:cNvPicPr>
            <a:picLocks noChangeAspect="1"/>
          </p:cNvPicPr>
          <p:nvPr/>
        </p:nvPicPr>
        <p:blipFill>
          <a:blip r:embed="rId7"/>
          <a:stretch>
            <a:fillRect/>
          </a:stretch>
        </p:blipFill>
        <p:spPr>
          <a:xfrm>
            <a:off x="4139380" y="4979481"/>
            <a:ext cx="2888809" cy="1667476"/>
          </a:xfrm>
          <a:prstGeom prst="rect">
            <a:avLst/>
          </a:prstGeom>
        </p:spPr>
      </p:pic>
      <p:pic>
        <p:nvPicPr>
          <p:cNvPr id="12" name="Picture 11">
            <a:extLst>
              <a:ext uri="{FF2B5EF4-FFF2-40B4-BE49-F238E27FC236}">
                <a16:creationId xmlns:a16="http://schemas.microsoft.com/office/drawing/2014/main" id="{34044BD3-2D48-54C3-2123-B0E37931A8F5}"/>
              </a:ext>
            </a:extLst>
          </p:cNvPr>
          <p:cNvPicPr>
            <a:picLocks noChangeAspect="1"/>
          </p:cNvPicPr>
          <p:nvPr/>
        </p:nvPicPr>
        <p:blipFill>
          <a:blip r:embed="rId8"/>
          <a:stretch>
            <a:fillRect/>
          </a:stretch>
        </p:blipFill>
        <p:spPr>
          <a:xfrm>
            <a:off x="7797917" y="4899528"/>
            <a:ext cx="2888810" cy="1818401"/>
          </a:xfrm>
          <a:prstGeom prst="rect">
            <a:avLst/>
          </a:prstGeom>
        </p:spPr>
      </p:pic>
    </p:spTree>
    <p:extLst>
      <p:ext uri="{BB962C8B-B14F-4D97-AF65-F5344CB8AC3E}">
        <p14:creationId xmlns:p14="http://schemas.microsoft.com/office/powerpoint/2010/main" val="2916872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647766" y="119923"/>
            <a:ext cx="419837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C000"/>
                </a:solidFill>
                <a:effectLst/>
                <a:uLnTx/>
                <a:uFillTx/>
                <a:latin typeface="Calibri" panose="020F0502020204030204"/>
                <a:ea typeface="+mn-ea"/>
                <a:cs typeface="+mn-cs"/>
              </a:rPr>
              <a:t>Pruning Decision Trees</a:t>
            </a:r>
          </a:p>
        </p:txBody>
      </p:sp>
      <p:sp>
        <p:nvSpPr>
          <p:cNvPr id="35" name="TextBox 34">
            <a:extLst>
              <a:ext uri="{FF2B5EF4-FFF2-40B4-BE49-F238E27FC236}">
                <a16:creationId xmlns:a16="http://schemas.microsoft.com/office/drawing/2014/main" id="{E4A6071A-2B0B-7879-810F-BBD6653E5738}"/>
              </a:ext>
            </a:extLst>
          </p:cNvPr>
          <p:cNvSpPr txBox="1"/>
          <p:nvPr/>
        </p:nvSpPr>
        <p:spPr>
          <a:xfrm>
            <a:off x="434052" y="582954"/>
            <a:ext cx="10607575" cy="861774"/>
          </a:xfrm>
          <a:prstGeom prst="rect">
            <a:avLst/>
          </a:prstGeom>
          <a:noFill/>
        </p:spPr>
        <p:txBody>
          <a:bodyPr wrap="square" rtlCol="0">
            <a:spAutoFit/>
          </a:bodyPr>
          <a:lstStyle/>
          <a:p>
            <a:r>
              <a:rPr lang="en-US" b="1"/>
              <a:t>Pruning Trees</a:t>
            </a:r>
            <a:endParaRPr lang="en-US" sz="1600" b="1"/>
          </a:p>
          <a:p>
            <a:r>
              <a:rPr lang="en-US" sz="1600"/>
              <a:t>Now let’s consider our model, trained on the data to the left, and applied to some testing data, on the right.  It is clear from this, that our model is overfit to the training data.  But, a previous iteration of our model, would fit the testing data better.  </a:t>
            </a:r>
          </a:p>
        </p:txBody>
      </p:sp>
      <p:pic>
        <p:nvPicPr>
          <p:cNvPr id="4" name="Picture 3" descr="Chart&#10;&#10;Description automatically generated">
            <a:extLst>
              <a:ext uri="{FF2B5EF4-FFF2-40B4-BE49-F238E27FC236}">
                <a16:creationId xmlns:a16="http://schemas.microsoft.com/office/drawing/2014/main" id="{DED73EB0-4D35-8D5C-7085-456B6CEF00BC}"/>
              </a:ext>
            </a:extLst>
          </p:cNvPr>
          <p:cNvPicPr>
            <a:picLocks noChangeAspect="1"/>
          </p:cNvPicPr>
          <p:nvPr/>
        </p:nvPicPr>
        <p:blipFill>
          <a:blip r:embed="rId2"/>
          <a:stretch>
            <a:fillRect/>
          </a:stretch>
        </p:blipFill>
        <p:spPr>
          <a:xfrm>
            <a:off x="503423" y="1601479"/>
            <a:ext cx="2869041" cy="2614321"/>
          </a:xfrm>
          <a:prstGeom prst="rect">
            <a:avLst/>
          </a:prstGeom>
        </p:spPr>
      </p:pic>
      <p:pic>
        <p:nvPicPr>
          <p:cNvPr id="12" name="Picture 11" descr="Chart&#10;&#10;Description automatically generated">
            <a:extLst>
              <a:ext uri="{FF2B5EF4-FFF2-40B4-BE49-F238E27FC236}">
                <a16:creationId xmlns:a16="http://schemas.microsoft.com/office/drawing/2014/main" id="{6CD5D372-0E1D-3E0C-A127-344AB05DA78F}"/>
              </a:ext>
            </a:extLst>
          </p:cNvPr>
          <p:cNvPicPr>
            <a:picLocks noChangeAspect="1"/>
          </p:cNvPicPr>
          <p:nvPr/>
        </p:nvPicPr>
        <p:blipFill>
          <a:blip r:embed="rId3"/>
          <a:stretch>
            <a:fillRect/>
          </a:stretch>
        </p:blipFill>
        <p:spPr>
          <a:xfrm>
            <a:off x="4424797" y="1672352"/>
            <a:ext cx="2762582" cy="2472573"/>
          </a:xfrm>
          <a:prstGeom prst="rect">
            <a:avLst/>
          </a:prstGeom>
        </p:spPr>
      </p:pic>
      <p:sp>
        <p:nvSpPr>
          <p:cNvPr id="2" name="TextBox 1">
            <a:extLst>
              <a:ext uri="{FF2B5EF4-FFF2-40B4-BE49-F238E27FC236}">
                <a16:creationId xmlns:a16="http://schemas.microsoft.com/office/drawing/2014/main" id="{F0DB5A43-5675-57FA-14C0-DFE157D03453}"/>
              </a:ext>
            </a:extLst>
          </p:cNvPr>
          <p:cNvSpPr txBox="1"/>
          <p:nvPr/>
        </p:nvSpPr>
        <p:spPr>
          <a:xfrm>
            <a:off x="8858865" y="5429372"/>
            <a:ext cx="2762582" cy="830997"/>
          </a:xfrm>
          <a:prstGeom prst="rect">
            <a:avLst/>
          </a:prstGeom>
          <a:noFill/>
        </p:spPr>
        <p:txBody>
          <a:bodyPr wrap="square" rtlCol="0">
            <a:spAutoFit/>
          </a:bodyPr>
          <a:lstStyle/>
          <a:p>
            <a:r>
              <a:rPr lang="en-US" sz="1600"/>
              <a:t>so question is, how should we pick the right number of leaves?</a:t>
            </a:r>
          </a:p>
        </p:txBody>
      </p:sp>
      <p:pic>
        <p:nvPicPr>
          <p:cNvPr id="5" name="Picture 4">
            <a:extLst>
              <a:ext uri="{FF2B5EF4-FFF2-40B4-BE49-F238E27FC236}">
                <a16:creationId xmlns:a16="http://schemas.microsoft.com/office/drawing/2014/main" id="{1AA86E81-25E1-B940-5F72-0190D27CFA2A}"/>
              </a:ext>
            </a:extLst>
          </p:cNvPr>
          <p:cNvPicPr>
            <a:picLocks noChangeAspect="1"/>
          </p:cNvPicPr>
          <p:nvPr/>
        </p:nvPicPr>
        <p:blipFill>
          <a:blip r:embed="rId4"/>
          <a:stretch>
            <a:fillRect/>
          </a:stretch>
        </p:blipFill>
        <p:spPr>
          <a:xfrm>
            <a:off x="609132" y="4402612"/>
            <a:ext cx="3262332" cy="2053519"/>
          </a:xfrm>
          <a:prstGeom prst="rect">
            <a:avLst/>
          </a:prstGeom>
        </p:spPr>
      </p:pic>
      <p:pic>
        <p:nvPicPr>
          <p:cNvPr id="6" name="Picture 5" descr="Diagram&#10;&#10;Description automatically generated">
            <a:extLst>
              <a:ext uri="{FF2B5EF4-FFF2-40B4-BE49-F238E27FC236}">
                <a16:creationId xmlns:a16="http://schemas.microsoft.com/office/drawing/2014/main" id="{F652EF10-D569-25A1-5467-5688D279BBDC}"/>
              </a:ext>
            </a:extLst>
          </p:cNvPr>
          <p:cNvPicPr>
            <a:picLocks noChangeAspect="1"/>
          </p:cNvPicPr>
          <p:nvPr/>
        </p:nvPicPr>
        <p:blipFill>
          <a:blip r:embed="rId5"/>
          <a:stretch>
            <a:fillRect/>
          </a:stretch>
        </p:blipFill>
        <p:spPr>
          <a:xfrm>
            <a:off x="4646971" y="4372549"/>
            <a:ext cx="3336823" cy="2330005"/>
          </a:xfrm>
          <a:prstGeom prst="rect">
            <a:avLst/>
          </a:prstGeom>
        </p:spPr>
      </p:pic>
    </p:spTree>
    <p:extLst>
      <p:ext uri="{BB962C8B-B14F-4D97-AF65-F5344CB8AC3E}">
        <p14:creationId xmlns:p14="http://schemas.microsoft.com/office/powerpoint/2010/main" val="99003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888722" y="119923"/>
            <a:ext cx="399973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C000"/>
                </a:solidFill>
                <a:effectLst/>
                <a:uLnTx/>
                <a:uFillTx/>
                <a:latin typeface="Calibri" panose="020F0502020204030204"/>
                <a:ea typeface="+mn-ea"/>
                <a:cs typeface="+mn-cs"/>
              </a:rPr>
              <a:t>Pruning Decision Trees</a:t>
            </a:r>
          </a:p>
        </p:txBody>
      </p:sp>
      <p:sp>
        <p:nvSpPr>
          <p:cNvPr id="35" name="TextBox 34">
            <a:extLst>
              <a:ext uri="{FF2B5EF4-FFF2-40B4-BE49-F238E27FC236}">
                <a16:creationId xmlns:a16="http://schemas.microsoft.com/office/drawing/2014/main" id="{E4A6071A-2B0B-7879-810F-BBD6653E5738}"/>
              </a:ext>
            </a:extLst>
          </p:cNvPr>
          <p:cNvSpPr txBox="1"/>
          <p:nvPr/>
        </p:nvSpPr>
        <p:spPr>
          <a:xfrm>
            <a:off x="303287" y="762586"/>
            <a:ext cx="11377436" cy="1107996"/>
          </a:xfrm>
          <a:prstGeom prst="rect">
            <a:avLst/>
          </a:prstGeom>
          <a:noFill/>
        </p:spPr>
        <p:txBody>
          <a:bodyPr wrap="square" rtlCol="0">
            <a:spAutoFit/>
          </a:bodyPr>
          <a:lstStyle/>
          <a:p>
            <a:r>
              <a:rPr lang="en-US" b="1"/>
              <a:t>Pruning Trees</a:t>
            </a:r>
            <a:endParaRPr lang="en-US" sz="1600" b="1"/>
          </a:p>
          <a:p>
            <a:r>
              <a:rPr lang="en-US" sz="1600"/>
              <a:t>The technical way this is done is with </a:t>
            </a:r>
            <a:r>
              <a:rPr lang="en-US" sz="1600" b="1"/>
              <a:t>cost-complexity pruning</a:t>
            </a:r>
            <a:r>
              <a:rPr lang="en-US" sz="1600"/>
              <a:t>.  We introduce a quantity called the Tree Score, which is the sum of the thing we’re trying to minimize SSE, and a complexity cost for the number of leaves.  Minimizing SSE would encourage us to increase L, and the </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L term would encourage us to decrease the number of leaves.  </a:t>
            </a:r>
            <a:endParaRPr lang="en-US" sz="1600"/>
          </a:p>
        </p:txBody>
      </p:sp>
      <p:graphicFrame>
        <p:nvGraphicFramePr>
          <p:cNvPr id="15" name="Object 14">
            <a:extLst>
              <a:ext uri="{FF2B5EF4-FFF2-40B4-BE49-F238E27FC236}">
                <a16:creationId xmlns:a16="http://schemas.microsoft.com/office/drawing/2014/main" id="{CC830409-317E-FB4A-4CBD-2393C7A23908}"/>
              </a:ext>
            </a:extLst>
          </p:cNvPr>
          <p:cNvGraphicFramePr>
            <a:graphicFrameLocks noChangeAspect="1"/>
          </p:cNvGraphicFramePr>
          <p:nvPr>
            <p:extLst>
              <p:ext uri="{D42A27DB-BD31-4B8C-83A1-F6EECF244321}">
                <p14:modId xmlns:p14="http://schemas.microsoft.com/office/powerpoint/2010/main" val="3269201727"/>
              </p:ext>
            </p:extLst>
          </p:nvPr>
        </p:nvGraphicFramePr>
        <p:xfrm>
          <a:off x="370607" y="2079328"/>
          <a:ext cx="4555356" cy="308871"/>
        </p:xfrm>
        <a:graphic>
          <a:graphicData uri="http://schemas.openxmlformats.org/presentationml/2006/ole">
            <mc:AlternateContent xmlns:mc="http://schemas.openxmlformats.org/markup-compatibility/2006">
              <mc:Choice xmlns:v="urn:schemas-microsoft-com:vml" Requires="v">
                <p:oleObj name="Equation" r:id="rId2" imgW="3009600" imgH="203040" progId="Equation.DSMT4">
                  <p:embed/>
                </p:oleObj>
              </mc:Choice>
              <mc:Fallback>
                <p:oleObj name="Equation" r:id="rId2" imgW="3009600" imgH="203040" progId="Equation.DSMT4">
                  <p:embed/>
                  <p:pic>
                    <p:nvPicPr>
                      <p:cNvPr id="0" name=""/>
                      <p:cNvPicPr/>
                      <p:nvPr/>
                    </p:nvPicPr>
                    <p:blipFill>
                      <a:blip r:embed="rId3"/>
                      <a:stretch>
                        <a:fillRect/>
                      </a:stretch>
                    </p:blipFill>
                    <p:spPr>
                      <a:xfrm>
                        <a:off x="370607" y="2079328"/>
                        <a:ext cx="4555356" cy="308871"/>
                      </a:xfrm>
                      <a:prstGeom prst="rect">
                        <a:avLst/>
                      </a:prstGeom>
                      <a:solidFill>
                        <a:srgbClr val="00B0F0">
                          <a:alpha val="30000"/>
                        </a:srgbClr>
                      </a:solidFill>
                    </p:spPr>
                  </p:pic>
                </p:oleObj>
              </mc:Fallback>
            </mc:AlternateContent>
          </a:graphicData>
        </a:graphic>
      </p:graphicFrame>
      <p:pic>
        <p:nvPicPr>
          <p:cNvPr id="16" name="Picture 15" descr="Chart, line chart&#10;&#10;Description automatically generated">
            <a:extLst>
              <a:ext uri="{FF2B5EF4-FFF2-40B4-BE49-F238E27FC236}">
                <a16:creationId xmlns:a16="http://schemas.microsoft.com/office/drawing/2014/main" id="{2A4F078C-AE29-3A75-28C4-4F7C1408CADB}"/>
              </a:ext>
            </a:extLst>
          </p:cNvPr>
          <p:cNvPicPr>
            <a:picLocks noChangeAspect="1"/>
          </p:cNvPicPr>
          <p:nvPr/>
        </p:nvPicPr>
        <p:blipFill>
          <a:blip r:embed="rId4"/>
          <a:stretch>
            <a:fillRect/>
          </a:stretch>
        </p:blipFill>
        <p:spPr>
          <a:xfrm>
            <a:off x="303287" y="4195919"/>
            <a:ext cx="3298656" cy="2322284"/>
          </a:xfrm>
          <a:prstGeom prst="rect">
            <a:avLst/>
          </a:prstGeom>
        </p:spPr>
      </p:pic>
      <p:sp>
        <p:nvSpPr>
          <p:cNvPr id="17" name="TextBox 16">
            <a:extLst>
              <a:ext uri="{FF2B5EF4-FFF2-40B4-BE49-F238E27FC236}">
                <a16:creationId xmlns:a16="http://schemas.microsoft.com/office/drawing/2014/main" id="{D0E74A7A-7CDE-9C0E-F8BF-4D4D8A5F81EB}"/>
              </a:ext>
            </a:extLst>
          </p:cNvPr>
          <p:cNvSpPr txBox="1"/>
          <p:nvPr/>
        </p:nvSpPr>
        <p:spPr>
          <a:xfrm>
            <a:off x="303287" y="2576057"/>
            <a:ext cx="11515087" cy="1323439"/>
          </a:xfrm>
          <a:prstGeom prst="rect">
            <a:avLst/>
          </a:prstGeom>
          <a:noFill/>
        </p:spPr>
        <p:txBody>
          <a:bodyPr wrap="square" rtlCol="0">
            <a:spAutoFit/>
          </a:bodyPr>
          <a:lstStyle/>
          <a:p>
            <a:r>
              <a:rPr lang="en-US" sz="1600"/>
              <a:t>For given value of </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 we’ll have a value for L, and so will in effect have determined L(</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  On left is a plot I did for decision tree modeling whether someone has heart disease or not.  And in the middle, I plotted the accuracy (confusion matrix) score of the trained vs. testing model as a function of alpha. Can see that as we prune leaves, the accuracy of the model on the training data predictably goes down, while it actually improves on the testing data, for a little while.  Seems that any </a:t>
            </a:r>
            <a:r>
              <a:rPr lang="el-GR" sz="1600">
                <a:latin typeface="Calibri" panose="020F0502020204030204" pitchFamily="34" charset="0"/>
                <a:ea typeface="Calibri" panose="020F0502020204030204" pitchFamily="34" charset="0"/>
                <a:cs typeface="Calibri" panose="020F0502020204030204" pitchFamily="34" charset="0"/>
              </a:rPr>
              <a:t>α</a:t>
            </a:r>
            <a:r>
              <a:rPr lang="en-US" sz="1600">
                <a:latin typeface="Calibri" panose="020F0502020204030204" pitchFamily="34" charset="0"/>
                <a:ea typeface="Calibri" panose="020F0502020204030204" pitchFamily="34" charset="0"/>
                <a:cs typeface="Calibri" panose="020F0502020204030204" pitchFamily="34" charset="0"/>
              </a:rPr>
              <a:t> value between (0.016, 0.037) could be the best.  To get a better idea, we can do cross validation.  Then plotting the average accuracy score vs. alpha, we see a clear candidate for best alpha.</a:t>
            </a:r>
            <a:endParaRPr lang="en-US" sz="1600"/>
          </a:p>
        </p:txBody>
      </p:sp>
      <p:pic>
        <p:nvPicPr>
          <p:cNvPr id="18" name="Picture 17" descr="Chart, line chart&#10;&#10;Description automatically generated">
            <a:extLst>
              <a:ext uri="{FF2B5EF4-FFF2-40B4-BE49-F238E27FC236}">
                <a16:creationId xmlns:a16="http://schemas.microsoft.com/office/drawing/2014/main" id="{03C6A3DB-A9BE-010C-C8A2-D27900784295}"/>
              </a:ext>
            </a:extLst>
          </p:cNvPr>
          <p:cNvPicPr>
            <a:picLocks noChangeAspect="1"/>
          </p:cNvPicPr>
          <p:nvPr/>
        </p:nvPicPr>
        <p:blipFill>
          <a:blip r:embed="rId5"/>
          <a:stretch>
            <a:fillRect/>
          </a:stretch>
        </p:blipFill>
        <p:spPr>
          <a:xfrm>
            <a:off x="3888723" y="4181397"/>
            <a:ext cx="3445468" cy="2403273"/>
          </a:xfrm>
          <a:prstGeom prst="rect">
            <a:avLst/>
          </a:prstGeom>
        </p:spPr>
      </p:pic>
      <p:pic>
        <p:nvPicPr>
          <p:cNvPr id="19" name="Picture 18" descr="Chart, line chart&#10;&#10;Description automatically generated">
            <a:extLst>
              <a:ext uri="{FF2B5EF4-FFF2-40B4-BE49-F238E27FC236}">
                <a16:creationId xmlns:a16="http://schemas.microsoft.com/office/drawing/2014/main" id="{18E88FA2-C1A7-438C-32F6-D10C71B800DE}"/>
              </a:ext>
            </a:extLst>
          </p:cNvPr>
          <p:cNvPicPr>
            <a:picLocks noChangeAspect="1"/>
          </p:cNvPicPr>
          <p:nvPr/>
        </p:nvPicPr>
        <p:blipFill>
          <a:blip r:embed="rId6"/>
          <a:stretch>
            <a:fillRect/>
          </a:stretch>
        </p:blipFill>
        <p:spPr>
          <a:xfrm>
            <a:off x="7888456" y="4122039"/>
            <a:ext cx="3693944" cy="2523310"/>
          </a:xfrm>
          <a:prstGeom prst="rect">
            <a:avLst/>
          </a:prstGeom>
        </p:spPr>
      </p:pic>
    </p:spTree>
    <p:extLst>
      <p:ext uri="{BB962C8B-B14F-4D97-AF65-F5344CB8AC3E}">
        <p14:creationId xmlns:p14="http://schemas.microsoft.com/office/powerpoint/2010/main" val="140133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2497392" y="119923"/>
            <a:ext cx="642046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00B050"/>
                </a:solidFill>
                <a:effectLst/>
                <a:uLnTx/>
                <a:uFillTx/>
                <a:latin typeface="Calibri" panose="020F0502020204030204"/>
                <a:ea typeface="+mn-ea"/>
                <a:cs typeface="+mn-cs"/>
              </a:rPr>
              <a:t>Decision Trees + Random Forest</a:t>
            </a:r>
          </a:p>
        </p:txBody>
      </p:sp>
      <p:sp>
        <p:nvSpPr>
          <p:cNvPr id="35" name="TextBox 34">
            <a:extLst>
              <a:ext uri="{FF2B5EF4-FFF2-40B4-BE49-F238E27FC236}">
                <a16:creationId xmlns:a16="http://schemas.microsoft.com/office/drawing/2014/main" id="{E4A6071A-2B0B-7879-810F-BBD6653E5738}"/>
              </a:ext>
            </a:extLst>
          </p:cNvPr>
          <p:cNvSpPr txBox="1"/>
          <p:nvPr/>
        </p:nvSpPr>
        <p:spPr>
          <a:xfrm>
            <a:off x="389773" y="921892"/>
            <a:ext cx="11377436" cy="584775"/>
          </a:xfrm>
          <a:prstGeom prst="rect">
            <a:avLst/>
          </a:prstGeom>
          <a:noFill/>
        </p:spPr>
        <p:txBody>
          <a:bodyPr wrap="square" rtlCol="0">
            <a:spAutoFit/>
          </a:bodyPr>
          <a:lstStyle/>
          <a:p>
            <a:r>
              <a:rPr lang="en-US" sz="1600"/>
              <a:t>Decision Trees tend to overfit.  Pruning is one technique to mitigate this hazard.  Random forests is another technique.  In this method, we randomize parts of the decision tree algorithm, and create lots of trees – the random forest.  For instance, say we have a data table.  </a:t>
            </a:r>
          </a:p>
        </p:txBody>
      </p:sp>
      <p:pic>
        <p:nvPicPr>
          <p:cNvPr id="2" name="Picture 1">
            <a:extLst>
              <a:ext uri="{FF2B5EF4-FFF2-40B4-BE49-F238E27FC236}">
                <a16:creationId xmlns:a16="http://schemas.microsoft.com/office/drawing/2014/main" id="{05B74E6D-1986-E3CC-38E7-60BAD551632C}"/>
              </a:ext>
            </a:extLst>
          </p:cNvPr>
          <p:cNvPicPr>
            <a:picLocks noChangeAspect="1"/>
          </p:cNvPicPr>
          <p:nvPr/>
        </p:nvPicPr>
        <p:blipFill>
          <a:blip r:embed="rId2"/>
          <a:stretch>
            <a:fillRect/>
          </a:stretch>
        </p:blipFill>
        <p:spPr>
          <a:xfrm>
            <a:off x="389773" y="1589558"/>
            <a:ext cx="3749846" cy="1489576"/>
          </a:xfrm>
          <a:prstGeom prst="rect">
            <a:avLst/>
          </a:prstGeom>
        </p:spPr>
      </p:pic>
      <p:sp>
        <p:nvSpPr>
          <p:cNvPr id="4" name="TextBox 3">
            <a:extLst>
              <a:ext uri="{FF2B5EF4-FFF2-40B4-BE49-F238E27FC236}">
                <a16:creationId xmlns:a16="http://schemas.microsoft.com/office/drawing/2014/main" id="{985B1918-EFA9-9C77-E045-4027BFBC31FB}"/>
              </a:ext>
            </a:extLst>
          </p:cNvPr>
          <p:cNvSpPr txBox="1"/>
          <p:nvPr/>
        </p:nvSpPr>
        <p:spPr>
          <a:xfrm>
            <a:off x="389773" y="3623264"/>
            <a:ext cx="10976555" cy="830997"/>
          </a:xfrm>
          <a:prstGeom prst="rect">
            <a:avLst/>
          </a:prstGeom>
          <a:noFill/>
        </p:spPr>
        <p:txBody>
          <a:bodyPr wrap="square" rtlCol="0">
            <a:spAutoFit/>
          </a:bodyPr>
          <a:lstStyle/>
          <a:p>
            <a:r>
              <a:rPr lang="en-US" sz="1600"/>
              <a:t>instead of splitting into 75% training/25% testing.  We randomly sample the rows, n</a:t>
            </a:r>
            <a:r>
              <a:rPr lang="en-US" sz="1600" baseline="-25000"/>
              <a:t>rows</a:t>
            </a:r>
            <a:r>
              <a:rPr lang="en-US" sz="1600"/>
              <a:t> times to create an equal-sized training set.  It will most likely have duplicated some of the rows of course, and left out others, as a consequence.  The ones that are left out go into the testing set.  So we’ll have, say:</a:t>
            </a:r>
          </a:p>
        </p:txBody>
      </p:sp>
      <p:pic>
        <p:nvPicPr>
          <p:cNvPr id="5" name="Picture 4">
            <a:extLst>
              <a:ext uri="{FF2B5EF4-FFF2-40B4-BE49-F238E27FC236}">
                <a16:creationId xmlns:a16="http://schemas.microsoft.com/office/drawing/2014/main" id="{9E581408-F3D1-2DA6-23E2-2AC87EF6DCBC}"/>
              </a:ext>
            </a:extLst>
          </p:cNvPr>
          <p:cNvPicPr>
            <a:picLocks noChangeAspect="1"/>
          </p:cNvPicPr>
          <p:nvPr/>
        </p:nvPicPr>
        <p:blipFill>
          <a:blip r:embed="rId3"/>
          <a:stretch>
            <a:fillRect/>
          </a:stretch>
        </p:blipFill>
        <p:spPr>
          <a:xfrm>
            <a:off x="399367" y="4962463"/>
            <a:ext cx="4389500" cy="1775614"/>
          </a:xfrm>
          <a:prstGeom prst="rect">
            <a:avLst/>
          </a:prstGeom>
        </p:spPr>
      </p:pic>
      <p:sp>
        <p:nvSpPr>
          <p:cNvPr id="6" name="TextBox 5">
            <a:extLst>
              <a:ext uri="{FF2B5EF4-FFF2-40B4-BE49-F238E27FC236}">
                <a16:creationId xmlns:a16="http://schemas.microsoft.com/office/drawing/2014/main" id="{EE5A0F03-98CF-39B6-1E9F-B412C701DDC8}"/>
              </a:ext>
            </a:extLst>
          </p:cNvPr>
          <p:cNvSpPr txBox="1"/>
          <p:nvPr/>
        </p:nvSpPr>
        <p:spPr>
          <a:xfrm>
            <a:off x="389773" y="4542517"/>
            <a:ext cx="1052610" cy="369332"/>
          </a:xfrm>
          <a:prstGeom prst="rect">
            <a:avLst/>
          </a:prstGeom>
          <a:noFill/>
        </p:spPr>
        <p:txBody>
          <a:bodyPr wrap="square" rtlCol="0">
            <a:spAutoFit/>
          </a:bodyPr>
          <a:lstStyle/>
          <a:p>
            <a:r>
              <a:rPr lang="en-US" b="1" u="sng"/>
              <a:t>training</a:t>
            </a:r>
          </a:p>
        </p:txBody>
      </p:sp>
      <p:sp>
        <p:nvSpPr>
          <p:cNvPr id="7" name="TextBox 6">
            <a:extLst>
              <a:ext uri="{FF2B5EF4-FFF2-40B4-BE49-F238E27FC236}">
                <a16:creationId xmlns:a16="http://schemas.microsoft.com/office/drawing/2014/main" id="{169E4426-9FF2-663C-793A-1EB4C922821E}"/>
              </a:ext>
            </a:extLst>
          </p:cNvPr>
          <p:cNvSpPr txBox="1"/>
          <p:nvPr/>
        </p:nvSpPr>
        <p:spPr>
          <a:xfrm>
            <a:off x="5404702" y="4562782"/>
            <a:ext cx="1052610" cy="369332"/>
          </a:xfrm>
          <a:prstGeom prst="rect">
            <a:avLst/>
          </a:prstGeom>
          <a:noFill/>
        </p:spPr>
        <p:txBody>
          <a:bodyPr wrap="square" rtlCol="0">
            <a:spAutoFit/>
          </a:bodyPr>
          <a:lstStyle/>
          <a:p>
            <a:r>
              <a:rPr lang="en-US" b="1" u="sng"/>
              <a:t>testing</a:t>
            </a:r>
          </a:p>
        </p:txBody>
      </p:sp>
      <p:pic>
        <p:nvPicPr>
          <p:cNvPr id="8" name="Picture 7">
            <a:extLst>
              <a:ext uri="{FF2B5EF4-FFF2-40B4-BE49-F238E27FC236}">
                <a16:creationId xmlns:a16="http://schemas.microsoft.com/office/drawing/2014/main" id="{F46BF357-EB91-96CA-4BD1-30584DDA3341}"/>
              </a:ext>
            </a:extLst>
          </p:cNvPr>
          <p:cNvPicPr>
            <a:picLocks noChangeAspect="1"/>
          </p:cNvPicPr>
          <p:nvPr/>
        </p:nvPicPr>
        <p:blipFill>
          <a:blip r:embed="rId4"/>
          <a:stretch>
            <a:fillRect/>
          </a:stretch>
        </p:blipFill>
        <p:spPr>
          <a:xfrm>
            <a:off x="5404702" y="4998391"/>
            <a:ext cx="4359018" cy="480102"/>
          </a:xfrm>
          <a:prstGeom prst="rect">
            <a:avLst/>
          </a:prstGeom>
        </p:spPr>
      </p:pic>
      <p:sp>
        <p:nvSpPr>
          <p:cNvPr id="9" name="TextBox 8">
            <a:extLst>
              <a:ext uri="{FF2B5EF4-FFF2-40B4-BE49-F238E27FC236}">
                <a16:creationId xmlns:a16="http://schemas.microsoft.com/office/drawing/2014/main" id="{488C70C1-688A-F944-FCE3-1735C9CB59AF}"/>
              </a:ext>
            </a:extLst>
          </p:cNvPr>
          <p:cNvSpPr txBox="1"/>
          <p:nvPr/>
        </p:nvSpPr>
        <p:spPr>
          <a:xfrm>
            <a:off x="399367" y="3350342"/>
            <a:ext cx="5696633" cy="338554"/>
          </a:xfrm>
          <a:prstGeom prst="rect">
            <a:avLst/>
          </a:prstGeom>
          <a:noFill/>
        </p:spPr>
        <p:txBody>
          <a:bodyPr wrap="square" rtlCol="0">
            <a:spAutoFit/>
          </a:bodyPr>
          <a:lstStyle/>
          <a:p>
            <a:r>
              <a:rPr lang="en-US" sz="1600" i="1">
                <a:solidFill>
                  <a:srgbClr val="0000FF"/>
                </a:solidFill>
              </a:rPr>
              <a:t>first tree: random sample data to create training/testing set</a:t>
            </a:r>
          </a:p>
        </p:txBody>
      </p:sp>
    </p:spTree>
    <p:extLst>
      <p:ext uri="{BB962C8B-B14F-4D97-AF65-F5344CB8AC3E}">
        <p14:creationId xmlns:p14="http://schemas.microsoft.com/office/powerpoint/2010/main" val="1077043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6853</TotalTime>
  <Words>8563</Words>
  <Application>Microsoft Office PowerPoint</Application>
  <PresentationFormat>Widescreen</PresentationFormat>
  <Paragraphs>311</Paragraphs>
  <Slides>58</Slides>
  <Notes>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58</vt:i4>
      </vt:variant>
    </vt:vector>
  </HeadingPairs>
  <TitlesOfParts>
    <vt:vector size="65" baseType="lpstr">
      <vt:lpstr>Arial</vt:lpstr>
      <vt:lpstr>Calibri</vt:lpstr>
      <vt:lpstr>Calibri Light</vt:lpstr>
      <vt:lpstr>Cambria Math</vt:lpstr>
      <vt:lpstr>Office Theme</vt:lpstr>
      <vt:lpstr>Equation</vt:lpstr>
      <vt:lpstr>MathType 7.0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Perceptron</dc:title>
  <dc:creator>Kennard, Shauna</dc:creator>
  <cp:lastModifiedBy>Andrew Douglas</cp:lastModifiedBy>
  <cp:revision>106</cp:revision>
  <dcterms:created xsi:type="dcterms:W3CDTF">2022-05-14T13:47:15Z</dcterms:created>
  <dcterms:modified xsi:type="dcterms:W3CDTF">2023-06-21T02:38:23Z</dcterms:modified>
</cp:coreProperties>
</file>